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Proxima Nova" charset="1" panose="02000506030000020004"/>
      <p:regular r:id="rId26"/>
    </p:embeddedFont>
    <p:embeddedFont>
      <p:font typeface="Montserrat Bold" charset="1" panose="00000800000000000000"/>
      <p:regular r:id="rId27"/>
    </p:embeddedFont>
    <p:embeddedFont>
      <p:font typeface="Montserrat" charset="1" panose="00000500000000000000"/>
      <p:regular r:id="rId28"/>
    </p:embeddedFont>
    <p:embeddedFont>
      <p:font typeface="Libre Baskerville Bold" charset="1" panose="02000000000000000000"/>
      <p:regular r:id="rId29"/>
    </p:embeddedFont>
    <p:embeddedFont>
      <p:font typeface="Montserrat Semi-Bold" charset="1" panose="000007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png>
</file>

<file path=ppt/media/image31.png>
</file>

<file path=ppt/media/image32.png>
</file>

<file path=ppt/media/image33.svg>
</file>

<file path=ppt/media/image4.png>
</file>

<file path=ppt/media/image5.svg>
</file>

<file path=ppt/media/image6.png>
</file>

<file path=ppt/media/image7.sv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 Id="rId6" Target="../media/image20.png" Type="http://schemas.openxmlformats.org/officeDocument/2006/relationships/image"/><Relationship Id="rId7" Target="../media/image2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 Id="rId6" Target="../media/image24.png" Type="http://schemas.openxmlformats.org/officeDocument/2006/relationships/image"/><Relationship Id="rId7" Target="../media/image2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6.png" Type="http://schemas.openxmlformats.org/officeDocument/2006/relationships/image"/><Relationship Id="rId5" Target="../media/image27.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8.png" Type="http://schemas.openxmlformats.org/officeDocument/2006/relationships/image"/><Relationship Id="rId5" Target="../media/image29.svg" Type="http://schemas.openxmlformats.org/officeDocument/2006/relationships/image"/><Relationship Id="rId6" Target="https://drive.google.com/file/d/1078SXvAHxfHN9Wp4EvVQNHEAAeenRubj/view?usp=drive_link" TargetMode="External" Type="http://schemas.openxmlformats.org/officeDocument/2006/relationships/hyperlink"/><Relationship Id="rId7" Target="../media/image30.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31.png" Type="http://schemas.openxmlformats.org/officeDocument/2006/relationships/image"/><Relationship Id="rId5" Target="../media/image32.png" Type="http://schemas.openxmlformats.org/officeDocument/2006/relationships/image"/><Relationship Id="rId6" Target="../media/image33.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31.png" Type="http://schemas.openxmlformats.org/officeDocument/2006/relationships/image"/><Relationship Id="rId7" Target="../media/image1.png" Type="http://schemas.openxmlformats.org/officeDocument/2006/relationships/image"/><Relationship Id="rId8" Target="../media/image2.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9.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0.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1.png" Type="http://schemas.openxmlformats.org/officeDocument/2006/relationships/image"/><Relationship Id="rId5" Target="https://drive.google.com/file/d/18zITps9d8saEHg3ftx9ucZG429O0CnYh/view?usp=drive_link" TargetMode="External" Type="http://schemas.openxmlformats.org/officeDocument/2006/relationships/hyperlink"/></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2.jpeg" Type="http://schemas.openxmlformats.org/officeDocument/2006/relationships/image"/><Relationship Id="rId5" Target="../media/image13.jpeg" Type="http://schemas.openxmlformats.org/officeDocument/2006/relationships/image"/><Relationship Id="rId6" Target="../media/image14.jpeg" Type="http://schemas.openxmlformats.org/officeDocument/2006/relationships/image"/><Relationship Id="rId7" Target="../media/image1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4444607" y="0"/>
            <a:ext cx="4522699" cy="10287000"/>
            <a:chOff x="0" y="0"/>
            <a:chExt cx="1191164" cy="2709333"/>
          </a:xfrm>
        </p:grpSpPr>
        <p:sp>
          <p:nvSpPr>
            <p:cNvPr name="Freeform 3" id="3"/>
            <p:cNvSpPr/>
            <p:nvPr/>
          </p:nvSpPr>
          <p:spPr>
            <a:xfrm flipH="false" flipV="false" rot="0">
              <a:off x="0" y="0"/>
              <a:ext cx="1191164" cy="2709333"/>
            </a:xfrm>
            <a:custGeom>
              <a:avLst/>
              <a:gdLst/>
              <a:ahLst/>
              <a:cxnLst/>
              <a:rect r="r" b="b" t="t" l="l"/>
              <a:pathLst>
                <a:path h="2709333" w="1191164">
                  <a:moveTo>
                    <a:pt x="87301" y="0"/>
                  </a:moveTo>
                  <a:lnTo>
                    <a:pt x="1103862" y="0"/>
                  </a:lnTo>
                  <a:cubicBezTo>
                    <a:pt x="1152077" y="0"/>
                    <a:pt x="1191164" y="39086"/>
                    <a:pt x="1191164" y="87301"/>
                  </a:cubicBezTo>
                  <a:lnTo>
                    <a:pt x="1191164" y="2622032"/>
                  </a:lnTo>
                  <a:cubicBezTo>
                    <a:pt x="1191164" y="2645186"/>
                    <a:pt x="1181966" y="2667391"/>
                    <a:pt x="1165594" y="2683763"/>
                  </a:cubicBezTo>
                  <a:cubicBezTo>
                    <a:pt x="1149221" y="2700136"/>
                    <a:pt x="1127016" y="2709333"/>
                    <a:pt x="1103862" y="2709333"/>
                  </a:cubicBezTo>
                  <a:lnTo>
                    <a:pt x="87301" y="2709333"/>
                  </a:lnTo>
                  <a:cubicBezTo>
                    <a:pt x="64148" y="2709333"/>
                    <a:pt x="41942" y="2700136"/>
                    <a:pt x="25570" y="2683763"/>
                  </a:cubicBezTo>
                  <a:cubicBezTo>
                    <a:pt x="9198" y="2667391"/>
                    <a:pt x="0" y="2645186"/>
                    <a:pt x="0" y="2622032"/>
                  </a:cubicBezTo>
                  <a:lnTo>
                    <a:pt x="0" y="87301"/>
                  </a:lnTo>
                  <a:cubicBezTo>
                    <a:pt x="0" y="64148"/>
                    <a:pt x="9198" y="41942"/>
                    <a:pt x="25570" y="25570"/>
                  </a:cubicBezTo>
                  <a:cubicBezTo>
                    <a:pt x="41942" y="9198"/>
                    <a:pt x="64148" y="0"/>
                    <a:pt x="87301" y="0"/>
                  </a:cubicBezTo>
                  <a:close/>
                </a:path>
              </a:pathLst>
            </a:custGeom>
            <a:solidFill>
              <a:srgbClr val="DCE2EB"/>
            </a:solidFill>
          </p:spPr>
        </p:sp>
        <p:sp>
          <p:nvSpPr>
            <p:cNvPr name="TextBox 4" id="4"/>
            <p:cNvSpPr txBox="true"/>
            <p:nvPr/>
          </p:nvSpPr>
          <p:spPr>
            <a:xfrm>
              <a:off x="0" y="-38100"/>
              <a:ext cx="1191164" cy="2747433"/>
            </a:xfrm>
            <a:prstGeom prst="rect">
              <a:avLst/>
            </a:prstGeom>
          </p:spPr>
          <p:txBody>
            <a:bodyPr anchor="ctr" rtlCol="false" tIns="50800" lIns="50800" bIns="50800" rIns="50800"/>
            <a:lstStyle/>
            <a:p>
              <a:pPr algn="ctr">
                <a:lnSpc>
                  <a:spcPts val="2591"/>
                </a:lnSpc>
              </a:pPr>
            </a:p>
          </p:txBody>
        </p:sp>
      </p:grpSp>
      <p:sp>
        <p:nvSpPr>
          <p:cNvPr name="TextBox 5" id="5"/>
          <p:cNvSpPr txBox="true"/>
          <p:nvPr/>
        </p:nvSpPr>
        <p:spPr>
          <a:xfrm rot="0">
            <a:off x="528519" y="4268128"/>
            <a:ext cx="5882600" cy="3171825"/>
          </a:xfrm>
          <a:prstGeom prst="rect">
            <a:avLst/>
          </a:prstGeom>
        </p:spPr>
        <p:txBody>
          <a:bodyPr anchor="t" rtlCol="false" tIns="0" lIns="0" bIns="0" rIns="0">
            <a:spAutoFit/>
          </a:bodyPr>
          <a:lstStyle/>
          <a:p>
            <a:pPr algn="ctr">
              <a:lnSpc>
                <a:spcPts val="8400"/>
              </a:lnSpc>
              <a:spcBef>
                <a:spcPct val="0"/>
              </a:spcBef>
            </a:pPr>
            <a:r>
              <a:rPr lang="en-US" sz="6000" spc="-348">
                <a:solidFill>
                  <a:srgbClr val="101B40"/>
                </a:solidFill>
                <a:latin typeface="Proxima Nova"/>
                <a:ea typeface="Proxima Nova"/>
                <a:cs typeface="Proxima Nova"/>
                <a:sym typeface="Proxima Nova"/>
              </a:rPr>
              <a:t>AI ASSISTANT FOR FINANCE AND ACCOUNTING</a:t>
            </a:r>
          </a:p>
        </p:txBody>
      </p:sp>
      <p:sp>
        <p:nvSpPr>
          <p:cNvPr name="TextBox 6" id="6"/>
          <p:cNvSpPr txBox="true"/>
          <p:nvPr/>
        </p:nvSpPr>
        <p:spPr>
          <a:xfrm rot="0">
            <a:off x="1409789" y="3060501"/>
            <a:ext cx="3915183" cy="990601"/>
          </a:xfrm>
          <a:prstGeom prst="rect">
            <a:avLst/>
          </a:prstGeom>
        </p:spPr>
        <p:txBody>
          <a:bodyPr anchor="t" rtlCol="false" tIns="0" lIns="0" bIns="0" rIns="0">
            <a:spAutoFit/>
          </a:bodyPr>
          <a:lstStyle/>
          <a:p>
            <a:pPr algn="just">
              <a:lnSpc>
                <a:spcPts val="7200"/>
              </a:lnSpc>
            </a:pPr>
            <a:r>
              <a:rPr lang="en-US" b="true" sz="8000" spc="-464">
                <a:solidFill>
                  <a:srgbClr val="101B40"/>
                </a:solidFill>
                <a:latin typeface="Montserrat Bold"/>
                <a:ea typeface="Montserrat Bold"/>
                <a:cs typeface="Montserrat Bold"/>
                <a:sym typeface="Montserrat Bold"/>
              </a:rPr>
              <a:t>Gideon</a:t>
            </a:r>
          </a:p>
        </p:txBody>
      </p:sp>
      <p:sp>
        <p:nvSpPr>
          <p:cNvPr name="Freeform 7" id="7"/>
          <p:cNvSpPr/>
          <p:nvPr/>
        </p:nvSpPr>
        <p:spPr>
          <a:xfrm flipH="false" flipV="false" rot="0">
            <a:off x="0" y="-137422"/>
            <a:ext cx="2770529" cy="2770529"/>
          </a:xfrm>
          <a:custGeom>
            <a:avLst/>
            <a:gdLst/>
            <a:ahLst/>
            <a:cxnLst/>
            <a:rect r="r" b="b" t="t" l="l"/>
            <a:pathLst>
              <a:path h="2770529" w="2770529">
                <a:moveTo>
                  <a:pt x="0" y="0"/>
                </a:moveTo>
                <a:lnTo>
                  <a:pt x="2770529" y="0"/>
                </a:lnTo>
                <a:lnTo>
                  <a:pt x="2770529" y="2770529"/>
                </a:lnTo>
                <a:lnTo>
                  <a:pt x="0" y="27705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751859" y="1683227"/>
            <a:ext cx="4417082" cy="8603773"/>
          </a:xfrm>
          <a:custGeom>
            <a:avLst/>
            <a:gdLst/>
            <a:ahLst/>
            <a:cxnLst/>
            <a:rect r="r" b="b" t="t" l="l"/>
            <a:pathLst>
              <a:path h="8603773" w="4417082">
                <a:moveTo>
                  <a:pt x="0" y="0"/>
                </a:moveTo>
                <a:lnTo>
                  <a:pt x="4417082" y="0"/>
                </a:lnTo>
                <a:lnTo>
                  <a:pt x="4417082" y="8603773"/>
                </a:lnTo>
                <a:lnTo>
                  <a:pt x="0" y="8603773"/>
                </a:lnTo>
                <a:lnTo>
                  <a:pt x="0" y="0"/>
                </a:lnTo>
                <a:close/>
              </a:path>
            </a:pathLst>
          </a:custGeom>
          <a:blipFill>
            <a:blip r:embed="rId4"/>
            <a:stretch>
              <a:fillRect l="0" t="0" r="0" b="-6401"/>
            </a:stretch>
          </a:blipFill>
        </p:spPr>
      </p:sp>
      <p:sp>
        <p:nvSpPr>
          <p:cNvPr name="Freeform 9" id="9"/>
          <p:cNvSpPr/>
          <p:nvPr/>
        </p:nvSpPr>
        <p:spPr>
          <a:xfrm flipH="false" flipV="false" rot="0">
            <a:off x="13557619" y="3755316"/>
            <a:ext cx="2160637" cy="2160637"/>
          </a:xfrm>
          <a:custGeom>
            <a:avLst/>
            <a:gdLst/>
            <a:ahLst/>
            <a:cxnLst/>
            <a:rect r="r" b="b" t="t" l="l"/>
            <a:pathLst>
              <a:path h="2160637" w="2160637">
                <a:moveTo>
                  <a:pt x="0" y="0"/>
                </a:moveTo>
                <a:lnTo>
                  <a:pt x="2160637" y="0"/>
                </a:lnTo>
                <a:lnTo>
                  <a:pt x="2160637" y="2160637"/>
                </a:lnTo>
                <a:lnTo>
                  <a:pt x="0" y="216063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0" id="10"/>
          <p:cNvGrpSpPr/>
          <p:nvPr/>
        </p:nvGrpSpPr>
        <p:grpSpPr>
          <a:xfrm rot="0">
            <a:off x="4225481" y="433251"/>
            <a:ext cx="9469839" cy="814592"/>
            <a:chOff x="0" y="0"/>
            <a:chExt cx="12626451" cy="1086122"/>
          </a:xfrm>
        </p:grpSpPr>
        <p:grpSp>
          <p:nvGrpSpPr>
            <p:cNvPr name="Group 11" id="11"/>
            <p:cNvGrpSpPr/>
            <p:nvPr/>
          </p:nvGrpSpPr>
          <p:grpSpPr>
            <a:xfrm rot="0">
              <a:off x="0" y="0"/>
              <a:ext cx="12626451" cy="1086122"/>
              <a:chOff x="0" y="0"/>
              <a:chExt cx="2494114" cy="214543"/>
            </a:xfrm>
          </p:grpSpPr>
          <p:sp>
            <p:nvSpPr>
              <p:cNvPr name="Freeform 12" id="12"/>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13" id="13"/>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14" id="14"/>
            <p:cNvGrpSpPr/>
            <p:nvPr/>
          </p:nvGrpSpPr>
          <p:grpSpPr>
            <a:xfrm rot="0">
              <a:off x="176052" y="153391"/>
              <a:ext cx="2493332" cy="823103"/>
              <a:chOff x="0" y="0"/>
              <a:chExt cx="492510" cy="162588"/>
            </a:xfrm>
          </p:grpSpPr>
          <p:sp>
            <p:nvSpPr>
              <p:cNvPr name="Freeform 15" id="15"/>
              <p:cNvSpPr/>
              <p:nvPr/>
            </p:nvSpPr>
            <p:spPr>
              <a:xfrm flipH="false" flipV="false" rot="0">
                <a:off x="0" y="0"/>
                <a:ext cx="492510" cy="162588"/>
              </a:xfrm>
              <a:custGeom>
                <a:avLst/>
                <a:gdLst/>
                <a:ahLst/>
                <a:cxnLst/>
                <a:rect r="r" b="b" t="t" l="l"/>
                <a:pathLst>
                  <a:path h="162588" w="492510">
                    <a:moveTo>
                      <a:pt x="81294" y="0"/>
                    </a:moveTo>
                    <a:lnTo>
                      <a:pt x="411216" y="0"/>
                    </a:lnTo>
                    <a:cubicBezTo>
                      <a:pt x="432776" y="0"/>
                      <a:pt x="453454" y="8565"/>
                      <a:pt x="468700" y="23811"/>
                    </a:cubicBezTo>
                    <a:cubicBezTo>
                      <a:pt x="483945" y="39056"/>
                      <a:pt x="492510" y="59734"/>
                      <a:pt x="492510" y="81294"/>
                    </a:cubicBezTo>
                    <a:lnTo>
                      <a:pt x="492510" y="81294"/>
                    </a:lnTo>
                    <a:cubicBezTo>
                      <a:pt x="492510" y="102855"/>
                      <a:pt x="483945" y="123532"/>
                      <a:pt x="468700" y="138778"/>
                    </a:cubicBezTo>
                    <a:cubicBezTo>
                      <a:pt x="453454" y="154023"/>
                      <a:pt x="432776" y="162588"/>
                      <a:pt x="411216" y="162588"/>
                    </a:cubicBezTo>
                    <a:lnTo>
                      <a:pt x="81294" y="162588"/>
                    </a:lnTo>
                    <a:cubicBezTo>
                      <a:pt x="59734" y="162588"/>
                      <a:pt x="39056" y="154023"/>
                      <a:pt x="23811" y="138778"/>
                    </a:cubicBezTo>
                    <a:cubicBezTo>
                      <a:pt x="8565" y="123532"/>
                      <a:pt x="0" y="102855"/>
                      <a:pt x="0" y="81294"/>
                    </a:cubicBezTo>
                    <a:lnTo>
                      <a:pt x="0" y="81294"/>
                    </a:lnTo>
                    <a:cubicBezTo>
                      <a:pt x="0" y="59734"/>
                      <a:pt x="8565" y="39056"/>
                      <a:pt x="23811" y="23811"/>
                    </a:cubicBezTo>
                    <a:cubicBezTo>
                      <a:pt x="39056" y="8565"/>
                      <a:pt x="59734" y="0"/>
                      <a:pt x="81294" y="0"/>
                    </a:cubicBezTo>
                    <a:close/>
                  </a:path>
                </a:pathLst>
              </a:custGeom>
              <a:solidFill>
                <a:srgbClr val="101B40"/>
              </a:solidFill>
              <a:ln cap="rnd">
                <a:noFill/>
                <a:prstDash val="solid"/>
                <a:round/>
              </a:ln>
            </p:spPr>
          </p:sp>
          <p:sp>
            <p:nvSpPr>
              <p:cNvPr name="TextBox 16" id="16"/>
              <p:cNvSpPr txBox="true"/>
              <p:nvPr/>
            </p:nvSpPr>
            <p:spPr>
              <a:xfrm>
                <a:off x="0" y="-38100"/>
                <a:ext cx="492510" cy="200688"/>
              </a:xfrm>
              <a:prstGeom prst="rect">
                <a:avLst/>
              </a:prstGeom>
            </p:spPr>
            <p:txBody>
              <a:bodyPr anchor="ctr" rtlCol="false" tIns="50800" lIns="50800" bIns="50800" rIns="50800"/>
              <a:lstStyle/>
              <a:p>
                <a:pPr algn="ctr">
                  <a:lnSpc>
                    <a:spcPts val="2871"/>
                  </a:lnSpc>
                </a:pPr>
              </a:p>
            </p:txBody>
          </p:sp>
        </p:grpSp>
        <p:sp>
          <p:nvSpPr>
            <p:cNvPr name="TextBox 17" id="17"/>
            <p:cNvSpPr txBox="true"/>
            <p:nvPr/>
          </p:nvSpPr>
          <p:spPr>
            <a:xfrm rot="0">
              <a:off x="314352" y="298397"/>
              <a:ext cx="2216733" cy="51562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1F1F1"/>
                  </a:solidFill>
                  <a:latin typeface="Montserrat Bold"/>
                  <a:ea typeface="Montserrat Bold"/>
                  <a:cs typeface="Montserrat Bold"/>
                  <a:sym typeface="Montserrat Bold"/>
                </a:rPr>
                <a:t>TITLE</a:t>
              </a:r>
            </a:p>
          </p:txBody>
        </p:sp>
        <p:sp>
          <p:nvSpPr>
            <p:cNvPr name="TextBox 18" id="18"/>
            <p:cNvSpPr txBox="true"/>
            <p:nvPr/>
          </p:nvSpPr>
          <p:spPr>
            <a:xfrm rot="0">
              <a:off x="3227630" y="301349"/>
              <a:ext cx="2542777"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9" id="19"/>
            <p:cNvSpPr txBox="true"/>
            <p:nvPr/>
          </p:nvSpPr>
          <p:spPr>
            <a:xfrm rot="0">
              <a:off x="6837794" y="301349"/>
              <a:ext cx="2118920"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CONTENT</a:t>
              </a:r>
            </a:p>
          </p:txBody>
        </p:sp>
        <p:sp>
          <p:nvSpPr>
            <p:cNvPr name="TextBox 20" id="20"/>
            <p:cNvSpPr txBox="true"/>
            <p:nvPr/>
          </p:nvSpPr>
          <p:spPr>
            <a:xfrm rot="0">
              <a:off x="9581007" y="298397"/>
              <a:ext cx="29666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pSp>
      <p:graphicFrame>
        <p:nvGraphicFramePr>
          <p:cNvPr name="Table 21" id="21"/>
          <p:cNvGraphicFramePr>
            <a:graphicFrameLocks noGrp="true"/>
          </p:cNvGraphicFramePr>
          <p:nvPr/>
        </p:nvGraphicFramePr>
        <p:xfrm>
          <a:off x="11812273" y="7010090"/>
          <a:ext cx="5812913" cy="2389430"/>
        </p:xfrm>
        <a:graphic>
          <a:graphicData uri="http://schemas.openxmlformats.org/drawingml/2006/table">
            <a:tbl>
              <a:tblPr/>
              <a:tblGrid>
                <a:gridCol w="1545386"/>
                <a:gridCol w="2330835"/>
                <a:gridCol w="1936692"/>
              </a:tblGrid>
              <a:tr h="1161521">
                <a:tc>
                  <a:txBody>
                    <a:bodyPr anchor="t" rtlCol="false"/>
                    <a:lstStyle/>
                    <a:p>
                      <a:pPr algn="ctr">
                        <a:lnSpc>
                          <a:spcPts val="2799"/>
                        </a:lnSpc>
                        <a:spcBef>
                          <a:spcPct val="0"/>
                        </a:spcBef>
                        <a:defRPr/>
                      </a:pPr>
                      <a:r>
                        <a:rPr lang="en-US" b="true" sz="1999">
                          <a:solidFill>
                            <a:srgbClr val="111111"/>
                          </a:solidFill>
                          <a:latin typeface="Libre Baskerville Bold"/>
                          <a:ea typeface="Libre Baskerville Bold"/>
                          <a:cs typeface="Libre Baskerville Bold"/>
                          <a:sym typeface="Libre Baskerville Bold"/>
                        </a:rPr>
                        <a:t>382054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spcBef>
                          <a:spcPct val="0"/>
                        </a:spcBef>
                        <a:defRPr/>
                      </a:pPr>
                      <a:r>
                        <a:rPr lang="en-US" b="true" sz="1999">
                          <a:solidFill>
                            <a:srgbClr val="111111"/>
                          </a:solidFill>
                          <a:latin typeface="Libre Baskerville Bold"/>
                          <a:ea typeface="Libre Baskerville Bold"/>
                          <a:cs typeface="Libre Baskerville Bold"/>
                          <a:sym typeface="Libre Baskerville Bold"/>
                        </a:rPr>
                        <a:t>Arnav Gilankar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spcBef>
                          <a:spcPct val="0"/>
                        </a:spcBef>
                        <a:defRPr/>
                      </a:pPr>
                      <a:r>
                        <a:rPr lang="en-US" b="true" sz="1999">
                          <a:solidFill>
                            <a:srgbClr val="111111"/>
                          </a:solidFill>
                          <a:latin typeface="Libre Baskerville Bold"/>
                          <a:ea typeface="Libre Baskerville Bold"/>
                          <a:cs typeface="Libre Baskerville Bold"/>
                          <a:sym typeface="Libre Baskerville Bold"/>
                        </a:rPr>
                        <a:t>22311644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227909">
                <a:tc>
                  <a:txBody>
                    <a:bodyPr anchor="t" rtlCol="false"/>
                    <a:lstStyle/>
                    <a:p>
                      <a:pPr algn="ctr">
                        <a:lnSpc>
                          <a:spcPts val="2799"/>
                        </a:lnSpc>
                        <a:spcBef>
                          <a:spcPct val="0"/>
                        </a:spcBef>
                        <a:defRPr/>
                      </a:pPr>
                      <a:r>
                        <a:rPr lang="en-US" b="true" sz="1999">
                          <a:solidFill>
                            <a:srgbClr val="111111"/>
                          </a:solidFill>
                          <a:latin typeface="Libre Baskerville Bold"/>
                          <a:ea typeface="Libre Baskerville Bold"/>
                          <a:cs typeface="Libre Baskerville Bold"/>
                          <a:sym typeface="Libre Baskerville Bold"/>
                        </a:rPr>
                        <a:t>382024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spcBef>
                          <a:spcPct val="0"/>
                        </a:spcBef>
                        <a:defRPr/>
                      </a:pPr>
                      <a:r>
                        <a:rPr lang="en-US" b="true" sz="1999">
                          <a:solidFill>
                            <a:srgbClr val="111111"/>
                          </a:solidFill>
                          <a:latin typeface="Libre Baskerville Bold"/>
                          <a:ea typeface="Libre Baskerville Bold"/>
                          <a:cs typeface="Libre Baskerville Bold"/>
                          <a:sym typeface="Libre Baskerville Bold"/>
                        </a:rPr>
                        <a:t>Manaswi Shekokar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799"/>
                        </a:lnSpc>
                        <a:spcBef>
                          <a:spcPct val="0"/>
                        </a:spcBef>
                        <a:defRPr/>
                      </a:pPr>
                      <a:r>
                        <a:rPr lang="en-US" b="true" sz="1999">
                          <a:solidFill>
                            <a:srgbClr val="111111"/>
                          </a:solidFill>
                          <a:latin typeface="Libre Baskerville Bold"/>
                          <a:ea typeface="Libre Baskerville Bold"/>
                          <a:cs typeface="Libre Baskerville Bold"/>
                          <a:sym typeface="Libre Baskerville Bold"/>
                        </a:rPr>
                        <a:t>22310637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3" id="3"/>
          <p:cNvGrpSpPr/>
          <p:nvPr/>
        </p:nvGrpSpPr>
        <p:grpSpPr>
          <a:xfrm rot="0">
            <a:off x="0" y="7047502"/>
            <a:ext cx="18288000" cy="3239498"/>
            <a:chOff x="0" y="0"/>
            <a:chExt cx="4816593" cy="853201"/>
          </a:xfrm>
        </p:grpSpPr>
        <p:sp>
          <p:nvSpPr>
            <p:cNvPr name="Freeform 4" id="4"/>
            <p:cNvSpPr/>
            <p:nvPr/>
          </p:nvSpPr>
          <p:spPr>
            <a:xfrm flipH="false" flipV="false" rot="0">
              <a:off x="0" y="0"/>
              <a:ext cx="4816592" cy="853201"/>
            </a:xfrm>
            <a:custGeom>
              <a:avLst/>
              <a:gdLst/>
              <a:ahLst/>
              <a:cxnLst/>
              <a:rect r="r" b="b" t="t" l="l"/>
              <a:pathLst>
                <a:path h="853201" w="4816592">
                  <a:moveTo>
                    <a:pt x="21590" y="0"/>
                  </a:moveTo>
                  <a:lnTo>
                    <a:pt x="4795002" y="0"/>
                  </a:lnTo>
                  <a:cubicBezTo>
                    <a:pt x="4800728" y="0"/>
                    <a:pt x="4806220" y="2275"/>
                    <a:pt x="4810269" y="6324"/>
                  </a:cubicBezTo>
                  <a:cubicBezTo>
                    <a:pt x="4814318" y="10372"/>
                    <a:pt x="4816592" y="15864"/>
                    <a:pt x="4816592" y="21590"/>
                  </a:cubicBezTo>
                  <a:lnTo>
                    <a:pt x="4816592" y="831611"/>
                  </a:lnTo>
                  <a:cubicBezTo>
                    <a:pt x="4816592" y="843535"/>
                    <a:pt x="4806926" y="853201"/>
                    <a:pt x="4795002" y="853201"/>
                  </a:cubicBezTo>
                  <a:lnTo>
                    <a:pt x="21590" y="853201"/>
                  </a:lnTo>
                  <a:cubicBezTo>
                    <a:pt x="15864" y="853201"/>
                    <a:pt x="10372" y="850926"/>
                    <a:pt x="6324" y="846878"/>
                  </a:cubicBezTo>
                  <a:cubicBezTo>
                    <a:pt x="2275" y="842829"/>
                    <a:pt x="0" y="837337"/>
                    <a:pt x="0" y="831611"/>
                  </a:cubicBezTo>
                  <a:lnTo>
                    <a:pt x="0" y="21590"/>
                  </a:lnTo>
                  <a:cubicBezTo>
                    <a:pt x="0" y="9666"/>
                    <a:pt x="9666" y="0"/>
                    <a:pt x="21590" y="0"/>
                  </a:cubicBezTo>
                  <a:close/>
                </a:path>
              </a:pathLst>
            </a:custGeom>
            <a:solidFill>
              <a:srgbClr val="DCE2EB"/>
            </a:solidFill>
          </p:spPr>
        </p:sp>
        <p:sp>
          <p:nvSpPr>
            <p:cNvPr name="TextBox 5" id="5"/>
            <p:cNvSpPr txBox="true"/>
            <p:nvPr/>
          </p:nvSpPr>
          <p:spPr>
            <a:xfrm>
              <a:off x="0" y="-38100"/>
              <a:ext cx="4816593" cy="891301"/>
            </a:xfrm>
            <a:prstGeom prst="rect">
              <a:avLst/>
            </a:prstGeom>
          </p:spPr>
          <p:txBody>
            <a:bodyPr anchor="ctr" rtlCol="false" tIns="50800" lIns="50800" bIns="50800" rIns="50800"/>
            <a:lstStyle/>
            <a:p>
              <a:pPr algn="ctr">
                <a:lnSpc>
                  <a:spcPts val="2591"/>
                </a:lnSpc>
              </a:pPr>
            </a:p>
          </p:txBody>
        </p:sp>
      </p:grpSp>
      <p:grpSp>
        <p:nvGrpSpPr>
          <p:cNvPr name="Group 6" id="6"/>
          <p:cNvGrpSpPr/>
          <p:nvPr/>
        </p:nvGrpSpPr>
        <p:grpSpPr>
          <a:xfrm rot="0">
            <a:off x="4409081" y="84876"/>
            <a:ext cx="9469839" cy="814592"/>
            <a:chOff x="0" y="0"/>
            <a:chExt cx="12626451" cy="1086122"/>
          </a:xfrm>
        </p:grpSpPr>
        <p:grpSp>
          <p:nvGrpSpPr>
            <p:cNvPr name="Group 7" id="7"/>
            <p:cNvGrpSpPr/>
            <p:nvPr/>
          </p:nvGrpSpPr>
          <p:grpSpPr>
            <a:xfrm rot="0">
              <a:off x="0" y="0"/>
              <a:ext cx="12626451" cy="1086122"/>
              <a:chOff x="0" y="0"/>
              <a:chExt cx="2494114" cy="214543"/>
            </a:xfrm>
          </p:grpSpPr>
          <p:sp>
            <p:nvSpPr>
              <p:cNvPr name="Freeform 8" id="8"/>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9" id="9"/>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10" id="10"/>
            <p:cNvGrpSpPr/>
            <p:nvPr/>
          </p:nvGrpSpPr>
          <p:grpSpPr>
            <a:xfrm rot="0">
              <a:off x="6313226" y="150440"/>
              <a:ext cx="3267781" cy="798803"/>
              <a:chOff x="0" y="0"/>
              <a:chExt cx="645488" cy="157788"/>
            </a:xfrm>
          </p:grpSpPr>
          <p:sp>
            <p:nvSpPr>
              <p:cNvPr name="Freeform 11" id="11"/>
              <p:cNvSpPr/>
              <p:nvPr/>
            </p:nvSpPr>
            <p:spPr>
              <a:xfrm flipH="false" flipV="false" rot="0">
                <a:off x="0" y="0"/>
                <a:ext cx="645488" cy="157788"/>
              </a:xfrm>
              <a:custGeom>
                <a:avLst/>
                <a:gdLst/>
                <a:ahLst/>
                <a:cxnLst/>
                <a:rect r="r" b="b" t="t" l="l"/>
                <a:pathLst>
                  <a:path h="157788" w="645488">
                    <a:moveTo>
                      <a:pt x="78894" y="0"/>
                    </a:moveTo>
                    <a:lnTo>
                      <a:pt x="566594" y="0"/>
                    </a:lnTo>
                    <a:cubicBezTo>
                      <a:pt x="610166" y="0"/>
                      <a:pt x="645488" y="35322"/>
                      <a:pt x="645488" y="78894"/>
                    </a:cubicBezTo>
                    <a:lnTo>
                      <a:pt x="645488" y="78894"/>
                    </a:lnTo>
                    <a:cubicBezTo>
                      <a:pt x="645488" y="99818"/>
                      <a:pt x="637176" y="119885"/>
                      <a:pt x="622380" y="134681"/>
                    </a:cubicBezTo>
                    <a:cubicBezTo>
                      <a:pt x="607585" y="149476"/>
                      <a:pt x="587518" y="157788"/>
                      <a:pt x="566594" y="157788"/>
                    </a:cubicBezTo>
                    <a:lnTo>
                      <a:pt x="78894" y="157788"/>
                    </a:lnTo>
                    <a:cubicBezTo>
                      <a:pt x="57970" y="157788"/>
                      <a:pt x="37903" y="149476"/>
                      <a:pt x="23108" y="134681"/>
                    </a:cubicBezTo>
                    <a:cubicBezTo>
                      <a:pt x="8312" y="119885"/>
                      <a:pt x="0" y="99818"/>
                      <a:pt x="0" y="78894"/>
                    </a:cubicBezTo>
                    <a:lnTo>
                      <a:pt x="0" y="78894"/>
                    </a:lnTo>
                    <a:cubicBezTo>
                      <a:pt x="0" y="57970"/>
                      <a:pt x="8312" y="37903"/>
                      <a:pt x="23108" y="23108"/>
                    </a:cubicBezTo>
                    <a:cubicBezTo>
                      <a:pt x="37903" y="8312"/>
                      <a:pt x="57970" y="0"/>
                      <a:pt x="78894" y="0"/>
                    </a:cubicBezTo>
                    <a:close/>
                  </a:path>
                </a:pathLst>
              </a:custGeom>
              <a:solidFill>
                <a:srgbClr val="101B40"/>
              </a:solidFill>
              <a:ln cap="rnd">
                <a:noFill/>
                <a:prstDash val="solid"/>
                <a:round/>
              </a:ln>
            </p:spPr>
          </p:sp>
          <p:sp>
            <p:nvSpPr>
              <p:cNvPr name="TextBox 12" id="12"/>
              <p:cNvSpPr txBox="true"/>
              <p:nvPr/>
            </p:nvSpPr>
            <p:spPr>
              <a:xfrm>
                <a:off x="0" y="-38100"/>
                <a:ext cx="645488" cy="195888"/>
              </a:xfrm>
              <a:prstGeom prst="rect">
                <a:avLst/>
              </a:prstGeom>
            </p:spPr>
            <p:txBody>
              <a:bodyPr anchor="ctr" rtlCol="false" tIns="50800" lIns="50800" bIns="50800" rIns="50800"/>
              <a:lstStyle/>
              <a:p>
                <a:pPr algn="ctr">
                  <a:lnSpc>
                    <a:spcPts val="2871"/>
                  </a:lnSpc>
                </a:pPr>
              </a:p>
            </p:txBody>
          </p:sp>
        </p:grpSp>
        <p:sp>
          <p:nvSpPr>
            <p:cNvPr name="TextBox 13" id="13"/>
            <p:cNvSpPr txBox="true"/>
            <p:nvPr/>
          </p:nvSpPr>
          <p:spPr>
            <a:xfrm rot="0">
              <a:off x="43701" y="298397"/>
              <a:ext cx="22167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4" id="14"/>
            <p:cNvSpPr txBox="true"/>
            <p:nvPr/>
          </p:nvSpPr>
          <p:spPr>
            <a:xfrm rot="0">
              <a:off x="3227630" y="301349"/>
              <a:ext cx="2542777"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5" id="15"/>
            <p:cNvSpPr txBox="true"/>
            <p:nvPr/>
          </p:nvSpPr>
          <p:spPr>
            <a:xfrm rot="0">
              <a:off x="6786700" y="301349"/>
              <a:ext cx="2118920" cy="51562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RESULTS</a:t>
              </a:r>
            </a:p>
          </p:txBody>
        </p:sp>
        <p:sp>
          <p:nvSpPr>
            <p:cNvPr name="TextBox 16" id="16"/>
            <p:cNvSpPr txBox="true"/>
            <p:nvPr/>
          </p:nvSpPr>
          <p:spPr>
            <a:xfrm rot="0">
              <a:off x="9581007" y="298397"/>
              <a:ext cx="29666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pSp>
      <p:sp>
        <p:nvSpPr>
          <p:cNvPr name="Freeform 17" id="17"/>
          <p:cNvSpPr/>
          <p:nvPr/>
        </p:nvSpPr>
        <p:spPr>
          <a:xfrm flipH="false" flipV="false" rot="0">
            <a:off x="5106572" y="1457941"/>
            <a:ext cx="8074548" cy="4457685"/>
          </a:xfrm>
          <a:custGeom>
            <a:avLst/>
            <a:gdLst/>
            <a:ahLst/>
            <a:cxnLst/>
            <a:rect r="r" b="b" t="t" l="l"/>
            <a:pathLst>
              <a:path h="4457685" w="8074548">
                <a:moveTo>
                  <a:pt x="0" y="0"/>
                </a:moveTo>
                <a:lnTo>
                  <a:pt x="8074549" y="0"/>
                </a:lnTo>
                <a:lnTo>
                  <a:pt x="8074549" y="4457685"/>
                </a:lnTo>
                <a:lnTo>
                  <a:pt x="0" y="4457685"/>
                </a:lnTo>
                <a:lnTo>
                  <a:pt x="0" y="0"/>
                </a:lnTo>
                <a:close/>
              </a:path>
            </a:pathLst>
          </a:custGeom>
          <a:blipFill>
            <a:blip r:embed="rId4"/>
            <a:stretch>
              <a:fillRect l="0" t="0" r="0" b="0"/>
            </a:stretch>
          </a:blipFill>
        </p:spPr>
      </p:sp>
      <p:sp>
        <p:nvSpPr>
          <p:cNvPr name="AutoShape 18" id="18"/>
          <p:cNvSpPr/>
          <p:nvPr/>
        </p:nvSpPr>
        <p:spPr>
          <a:xfrm>
            <a:off x="9143846" y="6498407"/>
            <a:ext cx="154" cy="1298441"/>
          </a:xfrm>
          <a:prstGeom prst="line">
            <a:avLst/>
          </a:prstGeom>
          <a:ln cap="flat" w="38100">
            <a:solidFill>
              <a:srgbClr val="000000"/>
            </a:solidFill>
            <a:prstDash val="solid"/>
            <a:headEnd type="none" len="sm" w="sm"/>
            <a:tailEnd type="arrow" len="sm" w="med"/>
          </a:ln>
        </p:spPr>
      </p:sp>
      <p:sp>
        <p:nvSpPr>
          <p:cNvPr name="Freeform 19" id="19"/>
          <p:cNvSpPr/>
          <p:nvPr/>
        </p:nvSpPr>
        <p:spPr>
          <a:xfrm flipH="false" flipV="false" rot="0">
            <a:off x="700927" y="7796847"/>
            <a:ext cx="16886145" cy="1520509"/>
          </a:xfrm>
          <a:custGeom>
            <a:avLst/>
            <a:gdLst/>
            <a:ahLst/>
            <a:cxnLst/>
            <a:rect r="r" b="b" t="t" l="l"/>
            <a:pathLst>
              <a:path h="1520509" w="16886145">
                <a:moveTo>
                  <a:pt x="0" y="0"/>
                </a:moveTo>
                <a:lnTo>
                  <a:pt x="16886146" y="0"/>
                </a:lnTo>
                <a:lnTo>
                  <a:pt x="16886146" y="1520509"/>
                </a:lnTo>
                <a:lnTo>
                  <a:pt x="0" y="1520509"/>
                </a:lnTo>
                <a:lnTo>
                  <a:pt x="0" y="0"/>
                </a:lnTo>
                <a:close/>
              </a:path>
            </a:pathLst>
          </a:custGeom>
          <a:blipFill>
            <a:blip r:embed="rId5"/>
            <a:stretch>
              <a:fillRect l="0" t="0" r="0" b="0"/>
            </a:stretch>
          </a:blipFill>
        </p:spPr>
      </p:sp>
      <p:sp>
        <p:nvSpPr>
          <p:cNvPr name="TextBox 20" id="20"/>
          <p:cNvSpPr txBox="true"/>
          <p:nvPr/>
        </p:nvSpPr>
        <p:spPr>
          <a:xfrm rot="0">
            <a:off x="7482567" y="6158682"/>
            <a:ext cx="3322558" cy="339725"/>
          </a:xfrm>
          <a:prstGeom prst="rect">
            <a:avLst/>
          </a:prstGeom>
        </p:spPr>
        <p:txBody>
          <a:bodyPr anchor="t" rtlCol="false" tIns="0" lIns="0" bIns="0" rIns="0">
            <a:spAutoFit/>
          </a:bodyPr>
          <a:lstStyle/>
          <a:p>
            <a:pPr algn="ctr">
              <a:lnSpc>
                <a:spcPts val="2800"/>
              </a:lnSpc>
              <a:spcBef>
                <a:spcPct val="0"/>
              </a:spcBef>
            </a:pPr>
            <a:r>
              <a:rPr lang="en-US" b="true" sz="2000" spc="4">
                <a:solidFill>
                  <a:srgbClr val="000000"/>
                </a:solidFill>
                <a:latin typeface="Montserrat Bold"/>
                <a:ea typeface="Montserrat Bold"/>
                <a:cs typeface="Montserrat Bold"/>
                <a:sym typeface="Montserrat Bold"/>
              </a:rPr>
              <a:t>Fig.5. Purchase database</a:t>
            </a:r>
          </a:p>
        </p:txBody>
      </p:sp>
      <p:sp>
        <p:nvSpPr>
          <p:cNvPr name="TextBox 21" id="21"/>
          <p:cNvSpPr txBox="true"/>
          <p:nvPr/>
        </p:nvSpPr>
        <p:spPr>
          <a:xfrm rot="0">
            <a:off x="7486650" y="9655409"/>
            <a:ext cx="3314700" cy="339725"/>
          </a:xfrm>
          <a:prstGeom prst="rect">
            <a:avLst/>
          </a:prstGeom>
        </p:spPr>
        <p:txBody>
          <a:bodyPr anchor="t" rtlCol="false" tIns="0" lIns="0" bIns="0" rIns="0">
            <a:spAutoFit/>
          </a:bodyPr>
          <a:lstStyle/>
          <a:p>
            <a:pPr algn="ctr">
              <a:lnSpc>
                <a:spcPts val="2800"/>
              </a:lnSpc>
              <a:spcBef>
                <a:spcPct val="0"/>
              </a:spcBef>
            </a:pPr>
            <a:r>
              <a:rPr lang="en-US" b="true" sz="2000" spc="4">
                <a:solidFill>
                  <a:srgbClr val="000000"/>
                </a:solidFill>
                <a:latin typeface="Montserrat Bold"/>
                <a:ea typeface="Montserrat Bold"/>
                <a:cs typeface="Montserrat Bold"/>
                <a:sym typeface="Montserrat Bold"/>
              </a:rPr>
              <a:t>Fig.6. Modified Database</a:t>
            </a:r>
          </a:p>
        </p:txBody>
      </p:sp>
      <p:sp>
        <p:nvSpPr>
          <p:cNvPr name="AutoShape 22" id="22"/>
          <p:cNvSpPr/>
          <p:nvPr/>
        </p:nvSpPr>
        <p:spPr>
          <a:xfrm>
            <a:off x="1621507" y="3973485"/>
            <a:ext cx="2787574" cy="0"/>
          </a:xfrm>
          <a:prstGeom prst="line">
            <a:avLst/>
          </a:prstGeom>
          <a:ln cap="flat" w="38100">
            <a:solidFill>
              <a:srgbClr val="000000"/>
            </a:solidFill>
            <a:prstDash val="solid"/>
            <a:headEnd type="none" len="sm" w="sm"/>
            <a:tailEnd type="arrow" len="sm" w="med"/>
          </a:ln>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3" id="3"/>
          <p:cNvGrpSpPr/>
          <p:nvPr/>
        </p:nvGrpSpPr>
        <p:grpSpPr>
          <a:xfrm rot="0">
            <a:off x="0" y="7254052"/>
            <a:ext cx="18471600" cy="3032948"/>
            <a:chOff x="0" y="0"/>
            <a:chExt cx="4864948" cy="798801"/>
          </a:xfrm>
        </p:grpSpPr>
        <p:sp>
          <p:nvSpPr>
            <p:cNvPr name="Freeform 4" id="4"/>
            <p:cNvSpPr/>
            <p:nvPr/>
          </p:nvSpPr>
          <p:spPr>
            <a:xfrm flipH="false" flipV="false" rot="0">
              <a:off x="0" y="0"/>
              <a:ext cx="4864948" cy="798801"/>
            </a:xfrm>
            <a:custGeom>
              <a:avLst/>
              <a:gdLst/>
              <a:ahLst/>
              <a:cxnLst/>
              <a:rect r="r" b="b" t="t" l="l"/>
              <a:pathLst>
                <a:path h="798801" w="4864948">
                  <a:moveTo>
                    <a:pt x="21375" y="0"/>
                  </a:moveTo>
                  <a:lnTo>
                    <a:pt x="4843573" y="0"/>
                  </a:lnTo>
                  <a:cubicBezTo>
                    <a:pt x="4849242" y="0"/>
                    <a:pt x="4854678" y="2252"/>
                    <a:pt x="4858687" y="6261"/>
                  </a:cubicBezTo>
                  <a:cubicBezTo>
                    <a:pt x="4862696" y="10269"/>
                    <a:pt x="4864948" y="15706"/>
                    <a:pt x="4864948" y="21375"/>
                  </a:cubicBezTo>
                  <a:lnTo>
                    <a:pt x="4864948" y="777426"/>
                  </a:lnTo>
                  <a:cubicBezTo>
                    <a:pt x="4864948" y="783095"/>
                    <a:pt x="4862696" y="788532"/>
                    <a:pt x="4858687" y="792540"/>
                  </a:cubicBezTo>
                  <a:cubicBezTo>
                    <a:pt x="4854678" y="796549"/>
                    <a:pt x="4849242" y="798801"/>
                    <a:pt x="4843573" y="798801"/>
                  </a:cubicBezTo>
                  <a:lnTo>
                    <a:pt x="21375" y="798801"/>
                  </a:lnTo>
                  <a:cubicBezTo>
                    <a:pt x="15706" y="798801"/>
                    <a:pt x="10269" y="796549"/>
                    <a:pt x="6261" y="792540"/>
                  </a:cubicBezTo>
                  <a:cubicBezTo>
                    <a:pt x="2252" y="788532"/>
                    <a:pt x="0" y="783095"/>
                    <a:pt x="0" y="777426"/>
                  </a:cubicBezTo>
                  <a:lnTo>
                    <a:pt x="0" y="21375"/>
                  </a:lnTo>
                  <a:cubicBezTo>
                    <a:pt x="0" y="15706"/>
                    <a:pt x="2252" y="10269"/>
                    <a:pt x="6261" y="6261"/>
                  </a:cubicBezTo>
                  <a:cubicBezTo>
                    <a:pt x="10269" y="2252"/>
                    <a:pt x="15706" y="0"/>
                    <a:pt x="21375" y="0"/>
                  </a:cubicBezTo>
                  <a:close/>
                </a:path>
              </a:pathLst>
            </a:custGeom>
            <a:solidFill>
              <a:srgbClr val="DCE2EB"/>
            </a:solidFill>
          </p:spPr>
        </p:sp>
        <p:sp>
          <p:nvSpPr>
            <p:cNvPr name="TextBox 5" id="5"/>
            <p:cNvSpPr txBox="true"/>
            <p:nvPr/>
          </p:nvSpPr>
          <p:spPr>
            <a:xfrm>
              <a:off x="0" y="-38100"/>
              <a:ext cx="4864948" cy="836901"/>
            </a:xfrm>
            <a:prstGeom prst="rect">
              <a:avLst/>
            </a:prstGeom>
          </p:spPr>
          <p:txBody>
            <a:bodyPr anchor="ctr" rtlCol="false" tIns="50800" lIns="50800" bIns="50800" rIns="50800"/>
            <a:lstStyle/>
            <a:p>
              <a:pPr algn="ctr">
                <a:lnSpc>
                  <a:spcPts val="2591"/>
                </a:lnSpc>
              </a:pPr>
            </a:p>
          </p:txBody>
        </p:sp>
      </p:grpSp>
      <p:grpSp>
        <p:nvGrpSpPr>
          <p:cNvPr name="Group 6" id="6"/>
          <p:cNvGrpSpPr/>
          <p:nvPr/>
        </p:nvGrpSpPr>
        <p:grpSpPr>
          <a:xfrm rot="0">
            <a:off x="4409081" y="213185"/>
            <a:ext cx="9469839" cy="814592"/>
            <a:chOff x="0" y="0"/>
            <a:chExt cx="12626451" cy="1086122"/>
          </a:xfrm>
        </p:grpSpPr>
        <p:grpSp>
          <p:nvGrpSpPr>
            <p:cNvPr name="Group 7" id="7"/>
            <p:cNvGrpSpPr/>
            <p:nvPr/>
          </p:nvGrpSpPr>
          <p:grpSpPr>
            <a:xfrm rot="0">
              <a:off x="0" y="0"/>
              <a:ext cx="12626451" cy="1086122"/>
              <a:chOff x="0" y="0"/>
              <a:chExt cx="2494114" cy="214543"/>
            </a:xfrm>
          </p:grpSpPr>
          <p:sp>
            <p:nvSpPr>
              <p:cNvPr name="Freeform 8" id="8"/>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9" id="9"/>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10" id="10"/>
            <p:cNvGrpSpPr/>
            <p:nvPr/>
          </p:nvGrpSpPr>
          <p:grpSpPr>
            <a:xfrm rot="0">
              <a:off x="6313226" y="150440"/>
              <a:ext cx="3267781" cy="798803"/>
              <a:chOff x="0" y="0"/>
              <a:chExt cx="645488" cy="157788"/>
            </a:xfrm>
          </p:grpSpPr>
          <p:sp>
            <p:nvSpPr>
              <p:cNvPr name="Freeform 11" id="11"/>
              <p:cNvSpPr/>
              <p:nvPr/>
            </p:nvSpPr>
            <p:spPr>
              <a:xfrm flipH="false" flipV="false" rot="0">
                <a:off x="0" y="0"/>
                <a:ext cx="645488" cy="157788"/>
              </a:xfrm>
              <a:custGeom>
                <a:avLst/>
                <a:gdLst/>
                <a:ahLst/>
                <a:cxnLst/>
                <a:rect r="r" b="b" t="t" l="l"/>
                <a:pathLst>
                  <a:path h="157788" w="645488">
                    <a:moveTo>
                      <a:pt x="78894" y="0"/>
                    </a:moveTo>
                    <a:lnTo>
                      <a:pt x="566594" y="0"/>
                    </a:lnTo>
                    <a:cubicBezTo>
                      <a:pt x="610166" y="0"/>
                      <a:pt x="645488" y="35322"/>
                      <a:pt x="645488" y="78894"/>
                    </a:cubicBezTo>
                    <a:lnTo>
                      <a:pt x="645488" y="78894"/>
                    </a:lnTo>
                    <a:cubicBezTo>
                      <a:pt x="645488" y="99818"/>
                      <a:pt x="637176" y="119885"/>
                      <a:pt x="622380" y="134681"/>
                    </a:cubicBezTo>
                    <a:cubicBezTo>
                      <a:pt x="607585" y="149476"/>
                      <a:pt x="587518" y="157788"/>
                      <a:pt x="566594" y="157788"/>
                    </a:cubicBezTo>
                    <a:lnTo>
                      <a:pt x="78894" y="157788"/>
                    </a:lnTo>
                    <a:cubicBezTo>
                      <a:pt x="57970" y="157788"/>
                      <a:pt x="37903" y="149476"/>
                      <a:pt x="23108" y="134681"/>
                    </a:cubicBezTo>
                    <a:cubicBezTo>
                      <a:pt x="8312" y="119885"/>
                      <a:pt x="0" y="99818"/>
                      <a:pt x="0" y="78894"/>
                    </a:cubicBezTo>
                    <a:lnTo>
                      <a:pt x="0" y="78894"/>
                    </a:lnTo>
                    <a:cubicBezTo>
                      <a:pt x="0" y="57970"/>
                      <a:pt x="8312" y="37903"/>
                      <a:pt x="23108" y="23108"/>
                    </a:cubicBezTo>
                    <a:cubicBezTo>
                      <a:pt x="37903" y="8312"/>
                      <a:pt x="57970" y="0"/>
                      <a:pt x="78894" y="0"/>
                    </a:cubicBezTo>
                    <a:close/>
                  </a:path>
                </a:pathLst>
              </a:custGeom>
              <a:solidFill>
                <a:srgbClr val="101B40"/>
              </a:solidFill>
              <a:ln cap="rnd">
                <a:noFill/>
                <a:prstDash val="solid"/>
                <a:round/>
              </a:ln>
            </p:spPr>
          </p:sp>
          <p:sp>
            <p:nvSpPr>
              <p:cNvPr name="TextBox 12" id="12"/>
              <p:cNvSpPr txBox="true"/>
              <p:nvPr/>
            </p:nvSpPr>
            <p:spPr>
              <a:xfrm>
                <a:off x="0" y="-38100"/>
                <a:ext cx="645488" cy="195888"/>
              </a:xfrm>
              <a:prstGeom prst="rect">
                <a:avLst/>
              </a:prstGeom>
            </p:spPr>
            <p:txBody>
              <a:bodyPr anchor="ctr" rtlCol="false" tIns="50800" lIns="50800" bIns="50800" rIns="50800"/>
              <a:lstStyle/>
              <a:p>
                <a:pPr algn="ctr">
                  <a:lnSpc>
                    <a:spcPts val="2871"/>
                  </a:lnSpc>
                </a:pPr>
              </a:p>
            </p:txBody>
          </p:sp>
        </p:grpSp>
        <p:sp>
          <p:nvSpPr>
            <p:cNvPr name="TextBox 13" id="13"/>
            <p:cNvSpPr txBox="true"/>
            <p:nvPr/>
          </p:nvSpPr>
          <p:spPr>
            <a:xfrm rot="0">
              <a:off x="43701" y="298397"/>
              <a:ext cx="22167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4" id="14"/>
            <p:cNvSpPr txBox="true"/>
            <p:nvPr/>
          </p:nvSpPr>
          <p:spPr>
            <a:xfrm rot="0">
              <a:off x="3227630" y="301349"/>
              <a:ext cx="2542777"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5" id="15"/>
            <p:cNvSpPr txBox="true"/>
            <p:nvPr/>
          </p:nvSpPr>
          <p:spPr>
            <a:xfrm rot="0">
              <a:off x="6786700" y="301349"/>
              <a:ext cx="2118920" cy="51562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RESULTS</a:t>
              </a:r>
            </a:p>
          </p:txBody>
        </p:sp>
        <p:sp>
          <p:nvSpPr>
            <p:cNvPr name="TextBox 16" id="16"/>
            <p:cNvSpPr txBox="true"/>
            <p:nvPr/>
          </p:nvSpPr>
          <p:spPr>
            <a:xfrm rot="0">
              <a:off x="9581007" y="298397"/>
              <a:ext cx="29666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pSp>
      <p:sp>
        <p:nvSpPr>
          <p:cNvPr name="Freeform 17" id="17"/>
          <p:cNvSpPr/>
          <p:nvPr/>
        </p:nvSpPr>
        <p:spPr>
          <a:xfrm flipH="false" flipV="false" rot="0">
            <a:off x="703936" y="1783170"/>
            <a:ext cx="8048946" cy="3209517"/>
          </a:xfrm>
          <a:custGeom>
            <a:avLst/>
            <a:gdLst/>
            <a:ahLst/>
            <a:cxnLst/>
            <a:rect r="r" b="b" t="t" l="l"/>
            <a:pathLst>
              <a:path h="3209517" w="8048946">
                <a:moveTo>
                  <a:pt x="0" y="0"/>
                </a:moveTo>
                <a:lnTo>
                  <a:pt x="8048945" y="0"/>
                </a:lnTo>
                <a:lnTo>
                  <a:pt x="8048945" y="3209517"/>
                </a:lnTo>
                <a:lnTo>
                  <a:pt x="0" y="3209517"/>
                </a:lnTo>
                <a:lnTo>
                  <a:pt x="0" y="0"/>
                </a:lnTo>
                <a:close/>
              </a:path>
            </a:pathLst>
          </a:custGeom>
          <a:blipFill>
            <a:blip r:embed="rId4"/>
            <a:stretch>
              <a:fillRect l="0" t="0" r="0" b="0"/>
            </a:stretch>
          </a:blipFill>
        </p:spPr>
      </p:sp>
      <p:sp>
        <p:nvSpPr>
          <p:cNvPr name="Freeform 18" id="18"/>
          <p:cNvSpPr/>
          <p:nvPr/>
        </p:nvSpPr>
        <p:spPr>
          <a:xfrm flipH="false" flipV="false" rot="0">
            <a:off x="9266780" y="1777508"/>
            <a:ext cx="7992520" cy="3177027"/>
          </a:xfrm>
          <a:custGeom>
            <a:avLst/>
            <a:gdLst/>
            <a:ahLst/>
            <a:cxnLst/>
            <a:rect r="r" b="b" t="t" l="l"/>
            <a:pathLst>
              <a:path h="3177027" w="7992520">
                <a:moveTo>
                  <a:pt x="0" y="0"/>
                </a:moveTo>
                <a:lnTo>
                  <a:pt x="7992520" y="0"/>
                </a:lnTo>
                <a:lnTo>
                  <a:pt x="7992520" y="3177027"/>
                </a:lnTo>
                <a:lnTo>
                  <a:pt x="0" y="3177027"/>
                </a:lnTo>
                <a:lnTo>
                  <a:pt x="0" y="0"/>
                </a:lnTo>
                <a:close/>
              </a:path>
            </a:pathLst>
          </a:custGeom>
          <a:blipFill>
            <a:blip r:embed="rId5"/>
            <a:stretch>
              <a:fillRect l="0" t="0" r="0" b="0"/>
            </a:stretch>
          </a:blipFill>
        </p:spPr>
      </p:sp>
      <p:sp>
        <p:nvSpPr>
          <p:cNvPr name="Freeform 19" id="19"/>
          <p:cNvSpPr/>
          <p:nvPr/>
        </p:nvSpPr>
        <p:spPr>
          <a:xfrm flipH="false" flipV="false" rot="0">
            <a:off x="703936" y="6548458"/>
            <a:ext cx="8048946" cy="2222069"/>
          </a:xfrm>
          <a:custGeom>
            <a:avLst/>
            <a:gdLst/>
            <a:ahLst/>
            <a:cxnLst/>
            <a:rect r="r" b="b" t="t" l="l"/>
            <a:pathLst>
              <a:path h="2222069" w="8048946">
                <a:moveTo>
                  <a:pt x="0" y="0"/>
                </a:moveTo>
                <a:lnTo>
                  <a:pt x="8048945" y="0"/>
                </a:lnTo>
                <a:lnTo>
                  <a:pt x="8048945" y="2222068"/>
                </a:lnTo>
                <a:lnTo>
                  <a:pt x="0" y="2222068"/>
                </a:lnTo>
                <a:lnTo>
                  <a:pt x="0" y="0"/>
                </a:lnTo>
                <a:close/>
              </a:path>
            </a:pathLst>
          </a:custGeom>
          <a:blipFill>
            <a:blip r:embed="rId6"/>
            <a:stretch>
              <a:fillRect l="0" t="0" r="0" b="0"/>
            </a:stretch>
          </a:blipFill>
        </p:spPr>
      </p:sp>
      <p:sp>
        <p:nvSpPr>
          <p:cNvPr name="Freeform 20" id="20"/>
          <p:cNvSpPr/>
          <p:nvPr/>
        </p:nvSpPr>
        <p:spPr>
          <a:xfrm flipH="false" flipV="false" rot="0">
            <a:off x="9266780" y="6036097"/>
            <a:ext cx="7992520" cy="2734429"/>
          </a:xfrm>
          <a:custGeom>
            <a:avLst/>
            <a:gdLst/>
            <a:ahLst/>
            <a:cxnLst/>
            <a:rect r="r" b="b" t="t" l="l"/>
            <a:pathLst>
              <a:path h="2734429" w="7992520">
                <a:moveTo>
                  <a:pt x="0" y="0"/>
                </a:moveTo>
                <a:lnTo>
                  <a:pt x="7992520" y="0"/>
                </a:lnTo>
                <a:lnTo>
                  <a:pt x="7992520" y="2734429"/>
                </a:lnTo>
                <a:lnTo>
                  <a:pt x="0" y="2734429"/>
                </a:lnTo>
                <a:lnTo>
                  <a:pt x="0" y="0"/>
                </a:lnTo>
                <a:close/>
              </a:path>
            </a:pathLst>
          </a:custGeom>
          <a:blipFill>
            <a:blip r:embed="rId7"/>
            <a:stretch>
              <a:fillRect l="0" t="0" r="0" b="0"/>
            </a:stretch>
          </a:blipFill>
        </p:spPr>
      </p:sp>
      <p:sp>
        <p:nvSpPr>
          <p:cNvPr name="TextBox 21" id="21"/>
          <p:cNvSpPr txBox="true"/>
          <p:nvPr/>
        </p:nvSpPr>
        <p:spPr>
          <a:xfrm rot="0">
            <a:off x="1734149" y="5068166"/>
            <a:ext cx="6488852" cy="330200"/>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Fig.7. Turnover calculation of Products</a:t>
            </a:r>
          </a:p>
        </p:txBody>
      </p:sp>
      <p:sp>
        <p:nvSpPr>
          <p:cNvPr name="TextBox 22" id="22"/>
          <p:cNvSpPr txBox="true"/>
          <p:nvPr/>
        </p:nvSpPr>
        <p:spPr>
          <a:xfrm rot="0">
            <a:off x="10247567" y="4964112"/>
            <a:ext cx="6488852" cy="330200"/>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Fig.8.  ABC classification Analysis</a:t>
            </a:r>
          </a:p>
        </p:txBody>
      </p:sp>
      <p:sp>
        <p:nvSpPr>
          <p:cNvPr name="TextBox 23" id="23"/>
          <p:cNvSpPr txBox="true"/>
          <p:nvPr/>
        </p:nvSpPr>
        <p:spPr>
          <a:xfrm rot="0">
            <a:off x="1734149" y="9043576"/>
            <a:ext cx="6488852" cy="330200"/>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Fig.9. Product Reorder Suggestions</a:t>
            </a:r>
          </a:p>
        </p:txBody>
      </p:sp>
      <p:sp>
        <p:nvSpPr>
          <p:cNvPr name="TextBox 24" id="24"/>
          <p:cNvSpPr txBox="true"/>
          <p:nvPr/>
        </p:nvSpPr>
        <p:spPr>
          <a:xfrm rot="0">
            <a:off x="10018614" y="8928100"/>
            <a:ext cx="6488852" cy="330200"/>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Fig.10. Product Reorder Suggestions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3" id="3"/>
          <p:cNvGrpSpPr/>
          <p:nvPr/>
        </p:nvGrpSpPr>
        <p:grpSpPr>
          <a:xfrm rot="0">
            <a:off x="0" y="7254052"/>
            <a:ext cx="18288000" cy="3032948"/>
            <a:chOff x="0" y="0"/>
            <a:chExt cx="4816593" cy="798801"/>
          </a:xfrm>
        </p:grpSpPr>
        <p:sp>
          <p:nvSpPr>
            <p:cNvPr name="Freeform 4" id="4"/>
            <p:cNvSpPr/>
            <p:nvPr/>
          </p:nvSpPr>
          <p:spPr>
            <a:xfrm flipH="false" flipV="false" rot="0">
              <a:off x="0" y="0"/>
              <a:ext cx="4816592" cy="798801"/>
            </a:xfrm>
            <a:custGeom>
              <a:avLst/>
              <a:gdLst/>
              <a:ahLst/>
              <a:cxnLst/>
              <a:rect r="r" b="b" t="t" l="l"/>
              <a:pathLst>
                <a:path h="798801" w="4816592">
                  <a:moveTo>
                    <a:pt x="21590" y="0"/>
                  </a:moveTo>
                  <a:lnTo>
                    <a:pt x="4795002" y="0"/>
                  </a:lnTo>
                  <a:cubicBezTo>
                    <a:pt x="4800728" y="0"/>
                    <a:pt x="4806220" y="2275"/>
                    <a:pt x="4810269" y="6324"/>
                  </a:cubicBezTo>
                  <a:cubicBezTo>
                    <a:pt x="4814318" y="10372"/>
                    <a:pt x="4816592" y="15864"/>
                    <a:pt x="4816592" y="21590"/>
                  </a:cubicBezTo>
                  <a:lnTo>
                    <a:pt x="4816592" y="777211"/>
                  </a:lnTo>
                  <a:cubicBezTo>
                    <a:pt x="4816592" y="789135"/>
                    <a:pt x="4806926" y="798801"/>
                    <a:pt x="4795002" y="798801"/>
                  </a:cubicBezTo>
                  <a:lnTo>
                    <a:pt x="21590" y="798801"/>
                  </a:lnTo>
                  <a:cubicBezTo>
                    <a:pt x="15864" y="798801"/>
                    <a:pt x="10372" y="796526"/>
                    <a:pt x="6324" y="792478"/>
                  </a:cubicBezTo>
                  <a:cubicBezTo>
                    <a:pt x="2275" y="788429"/>
                    <a:pt x="0" y="782937"/>
                    <a:pt x="0" y="777211"/>
                  </a:cubicBezTo>
                  <a:lnTo>
                    <a:pt x="0" y="21590"/>
                  </a:lnTo>
                  <a:cubicBezTo>
                    <a:pt x="0" y="9666"/>
                    <a:pt x="9666" y="0"/>
                    <a:pt x="21590" y="0"/>
                  </a:cubicBezTo>
                  <a:close/>
                </a:path>
              </a:pathLst>
            </a:custGeom>
            <a:solidFill>
              <a:srgbClr val="DCE2EB"/>
            </a:solidFill>
          </p:spPr>
        </p:sp>
        <p:sp>
          <p:nvSpPr>
            <p:cNvPr name="TextBox 5" id="5"/>
            <p:cNvSpPr txBox="true"/>
            <p:nvPr/>
          </p:nvSpPr>
          <p:spPr>
            <a:xfrm>
              <a:off x="0" y="-38100"/>
              <a:ext cx="4816593" cy="836901"/>
            </a:xfrm>
            <a:prstGeom prst="rect">
              <a:avLst/>
            </a:prstGeom>
          </p:spPr>
          <p:txBody>
            <a:bodyPr anchor="ctr" rtlCol="false" tIns="50800" lIns="50800" bIns="50800" rIns="50800"/>
            <a:lstStyle/>
            <a:p>
              <a:pPr algn="ctr">
                <a:lnSpc>
                  <a:spcPts val="2591"/>
                </a:lnSpc>
              </a:pPr>
            </a:p>
          </p:txBody>
        </p:sp>
      </p:grpSp>
      <p:grpSp>
        <p:nvGrpSpPr>
          <p:cNvPr name="Group 6" id="6"/>
          <p:cNvGrpSpPr/>
          <p:nvPr/>
        </p:nvGrpSpPr>
        <p:grpSpPr>
          <a:xfrm rot="0">
            <a:off x="4409081" y="213185"/>
            <a:ext cx="9469839" cy="814592"/>
            <a:chOff x="0" y="0"/>
            <a:chExt cx="12626451" cy="1086122"/>
          </a:xfrm>
        </p:grpSpPr>
        <p:grpSp>
          <p:nvGrpSpPr>
            <p:cNvPr name="Group 7" id="7"/>
            <p:cNvGrpSpPr/>
            <p:nvPr/>
          </p:nvGrpSpPr>
          <p:grpSpPr>
            <a:xfrm rot="0">
              <a:off x="0" y="0"/>
              <a:ext cx="12626451" cy="1086122"/>
              <a:chOff x="0" y="0"/>
              <a:chExt cx="2494114" cy="214543"/>
            </a:xfrm>
          </p:grpSpPr>
          <p:sp>
            <p:nvSpPr>
              <p:cNvPr name="Freeform 8" id="8"/>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9" id="9"/>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10" id="10"/>
            <p:cNvGrpSpPr/>
            <p:nvPr/>
          </p:nvGrpSpPr>
          <p:grpSpPr>
            <a:xfrm rot="0">
              <a:off x="6313226" y="150440"/>
              <a:ext cx="3267781" cy="798803"/>
              <a:chOff x="0" y="0"/>
              <a:chExt cx="645488" cy="157788"/>
            </a:xfrm>
          </p:grpSpPr>
          <p:sp>
            <p:nvSpPr>
              <p:cNvPr name="Freeform 11" id="11"/>
              <p:cNvSpPr/>
              <p:nvPr/>
            </p:nvSpPr>
            <p:spPr>
              <a:xfrm flipH="false" flipV="false" rot="0">
                <a:off x="0" y="0"/>
                <a:ext cx="645488" cy="157788"/>
              </a:xfrm>
              <a:custGeom>
                <a:avLst/>
                <a:gdLst/>
                <a:ahLst/>
                <a:cxnLst/>
                <a:rect r="r" b="b" t="t" l="l"/>
                <a:pathLst>
                  <a:path h="157788" w="645488">
                    <a:moveTo>
                      <a:pt x="78894" y="0"/>
                    </a:moveTo>
                    <a:lnTo>
                      <a:pt x="566594" y="0"/>
                    </a:lnTo>
                    <a:cubicBezTo>
                      <a:pt x="610166" y="0"/>
                      <a:pt x="645488" y="35322"/>
                      <a:pt x="645488" y="78894"/>
                    </a:cubicBezTo>
                    <a:lnTo>
                      <a:pt x="645488" y="78894"/>
                    </a:lnTo>
                    <a:cubicBezTo>
                      <a:pt x="645488" y="99818"/>
                      <a:pt x="637176" y="119885"/>
                      <a:pt x="622380" y="134681"/>
                    </a:cubicBezTo>
                    <a:cubicBezTo>
                      <a:pt x="607585" y="149476"/>
                      <a:pt x="587518" y="157788"/>
                      <a:pt x="566594" y="157788"/>
                    </a:cubicBezTo>
                    <a:lnTo>
                      <a:pt x="78894" y="157788"/>
                    </a:lnTo>
                    <a:cubicBezTo>
                      <a:pt x="57970" y="157788"/>
                      <a:pt x="37903" y="149476"/>
                      <a:pt x="23108" y="134681"/>
                    </a:cubicBezTo>
                    <a:cubicBezTo>
                      <a:pt x="8312" y="119885"/>
                      <a:pt x="0" y="99818"/>
                      <a:pt x="0" y="78894"/>
                    </a:cubicBezTo>
                    <a:lnTo>
                      <a:pt x="0" y="78894"/>
                    </a:lnTo>
                    <a:cubicBezTo>
                      <a:pt x="0" y="57970"/>
                      <a:pt x="8312" y="37903"/>
                      <a:pt x="23108" y="23108"/>
                    </a:cubicBezTo>
                    <a:cubicBezTo>
                      <a:pt x="37903" y="8312"/>
                      <a:pt x="57970" y="0"/>
                      <a:pt x="78894" y="0"/>
                    </a:cubicBezTo>
                    <a:close/>
                  </a:path>
                </a:pathLst>
              </a:custGeom>
              <a:solidFill>
                <a:srgbClr val="101B40"/>
              </a:solidFill>
              <a:ln cap="rnd">
                <a:noFill/>
                <a:prstDash val="solid"/>
                <a:round/>
              </a:ln>
            </p:spPr>
          </p:sp>
          <p:sp>
            <p:nvSpPr>
              <p:cNvPr name="TextBox 12" id="12"/>
              <p:cNvSpPr txBox="true"/>
              <p:nvPr/>
            </p:nvSpPr>
            <p:spPr>
              <a:xfrm>
                <a:off x="0" y="-38100"/>
                <a:ext cx="645488" cy="195888"/>
              </a:xfrm>
              <a:prstGeom prst="rect">
                <a:avLst/>
              </a:prstGeom>
            </p:spPr>
            <p:txBody>
              <a:bodyPr anchor="ctr" rtlCol="false" tIns="50800" lIns="50800" bIns="50800" rIns="50800"/>
              <a:lstStyle/>
              <a:p>
                <a:pPr algn="ctr">
                  <a:lnSpc>
                    <a:spcPts val="2871"/>
                  </a:lnSpc>
                </a:pPr>
              </a:p>
            </p:txBody>
          </p:sp>
        </p:grpSp>
        <p:sp>
          <p:nvSpPr>
            <p:cNvPr name="TextBox 13" id="13"/>
            <p:cNvSpPr txBox="true"/>
            <p:nvPr/>
          </p:nvSpPr>
          <p:spPr>
            <a:xfrm rot="0">
              <a:off x="43701" y="298397"/>
              <a:ext cx="22167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4" id="14"/>
            <p:cNvSpPr txBox="true"/>
            <p:nvPr/>
          </p:nvSpPr>
          <p:spPr>
            <a:xfrm rot="0">
              <a:off x="3227630" y="301349"/>
              <a:ext cx="2542777"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5" id="15"/>
            <p:cNvSpPr txBox="true"/>
            <p:nvPr/>
          </p:nvSpPr>
          <p:spPr>
            <a:xfrm rot="0">
              <a:off x="6786700" y="301349"/>
              <a:ext cx="2118920" cy="51562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RESULTS</a:t>
              </a:r>
            </a:p>
          </p:txBody>
        </p:sp>
        <p:sp>
          <p:nvSpPr>
            <p:cNvPr name="TextBox 16" id="16"/>
            <p:cNvSpPr txBox="true"/>
            <p:nvPr/>
          </p:nvSpPr>
          <p:spPr>
            <a:xfrm rot="0">
              <a:off x="9581007" y="298397"/>
              <a:ext cx="29666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pSp>
      <p:sp>
        <p:nvSpPr>
          <p:cNvPr name="Freeform 17" id="17"/>
          <p:cNvSpPr/>
          <p:nvPr/>
        </p:nvSpPr>
        <p:spPr>
          <a:xfrm flipH="false" flipV="false" rot="0">
            <a:off x="649673" y="1948986"/>
            <a:ext cx="8151127" cy="2682786"/>
          </a:xfrm>
          <a:custGeom>
            <a:avLst/>
            <a:gdLst/>
            <a:ahLst/>
            <a:cxnLst/>
            <a:rect r="r" b="b" t="t" l="l"/>
            <a:pathLst>
              <a:path h="2682786" w="8151127">
                <a:moveTo>
                  <a:pt x="0" y="0"/>
                </a:moveTo>
                <a:lnTo>
                  <a:pt x="8151127" y="0"/>
                </a:lnTo>
                <a:lnTo>
                  <a:pt x="8151127" y="2682786"/>
                </a:lnTo>
                <a:lnTo>
                  <a:pt x="0" y="2682786"/>
                </a:lnTo>
                <a:lnTo>
                  <a:pt x="0" y="0"/>
                </a:lnTo>
                <a:close/>
              </a:path>
            </a:pathLst>
          </a:custGeom>
          <a:blipFill>
            <a:blip r:embed="rId4"/>
            <a:stretch>
              <a:fillRect l="0" t="0" r="0" b="0"/>
            </a:stretch>
          </a:blipFill>
        </p:spPr>
      </p:sp>
      <p:sp>
        <p:nvSpPr>
          <p:cNvPr name="Freeform 18" id="18"/>
          <p:cNvSpPr/>
          <p:nvPr/>
        </p:nvSpPr>
        <p:spPr>
          <a:xfrm flipH="false" flipV="false" rot="0">
            <a:off x="9677870" y="2148321"/>
            <a:ext cx="8151127" cy="2309284"/>
          </a:xfrm>
          <a:custGeom>
            <a:avLst/>
            <a:gdLst/>
            <a:ahLst/>
            <a:cxnLst/>
            <a:rect r="r" b="b" t="t" l="l"/>
            <a:pathLst>
              <a:path h="2309284" w="8151127">
                <a:moveTo>
                  <a:pt x="0" y="0"/>
                </a:moveTo>
                <a:lnTo>
                  <a:pt x="8151127" y="0"/>
                </a:lnTo>
                <a:lnTo>
                  <a:pt x="8151127" y="2309284"/>
                </a:lnTo>
                <a:lnTo>
                  <a:pt x="0" y="2309284"/>
                </a:lnTo>
                <a:lnTo>
                  <a:pt x="0" y="0"/>
                </a:lnTo>
                <a:close/>
              </a:path>
            </a:pathLst>
          </a:custGeom>
          <a:blipFill>
            <a:blip r:embed="rId5"/>
            <a:stretch>
              <a:fillRect l="0" t="0" r="0" b="-2150"/>
            </a:stretch>
          </a:blipFill>
        </p:spPr>
      </p:sp>
      <p:sp>
        <p:nvSpPr>
          <p:cNvPr name="Freeform 19" id="19"/>
          <p:cNvSpPr/>
          <p:nvPr/>
        </p:nvSpPr>
        <p:spPr>
          <a:xfrm flipH="false" flipV="false" rot="0">
            <a:off x="649673" y="6145863"/>
            <a:ext cx="8151127" cy="2624663"/>
          </a:xfrm>
          <a:custGeom>
            <a:avLst/>
            <a:gdLst/>
            <a:ahLst/>
            <a:cxnLst/>
            <a:rect r="r" b="b" t="t" l="l"/>
            <a:pathLst>
              <a:path h="2624663" w="8151127">
                <a:moveTo>
                  <a:pt x="0" y="0"/>
                </a:moveTo>
                <a:lnTo>
                  <a:pt x="8151127" y="0"/>
                </a:lnTo>
                <a:lnTo>
                  <a:pt x="8151127" y="2624663"/>
                </a:lnTo>
                <a:lnTo>
                  <a:pt x="0" y="2624663"/>
                </a:lnTo>
                <a:lnTo>
                  <a:pt x="0" y="0"/>
                </a:lnTo>
                <a:close/>
              </a:path>
            </a:pathLst>
          </a:custGeom>
          <a:blipFill>
            <a:blip r:embed="rId6"/>
            <a:stretch>
              <a:fillRect l="0" t="0" r="0" b="0"/>
            </a:stretch>
          </a:blipFill>
        </p:spPr>
      </p:sp>
      <p:sp>
        <p:nvSpPr>
          <p:cNvPr name="Freeform 20" id="20"/>
          <p:cNvSpPr/>
          <p:nvPr/>
        </p:nvSpPr>
        <p:spPr>
          <a:xfrm flipH="false" flipV="false" rot="0">
            <a:off x="9677870" y="6926753"/>
            <a:ext cx="8151127" cy="1843773"/>
          </a:xfrm>
          <a:custGeom>
            <a:avLst/>
            <a:gdLst/>
            <a:ahLst/>
            <a:cxnLst/>
            <a:rect r="r" b="b" t="t" l="l"/>
            <a:pathLst>
              <a:path h="1843773" w="8151127">
                <a:moveTo>
                  <a:pt x="0" y="0"/>
                </a:moveTo>
                <a:lnTo>
                  <a:pt x="8151127" y="0"/>
                </a:lnTo>
                <a:lnTo>
                  <a:pt x="8151127" y="1843773"/>
                </a:lnTo>
                <a:lnTo>
                  <a:pt x="0" y="1843773"/>
                </a:lnTo>
                <a:lnTo>
                  <a:pt x="0" y="0"/>
                </a:lnTo>
                <a:close/>
              </a:path>
            </a:pathLst>
          </a:custGeom>
          <a:blipFill>
            <a:blip r:embed="rId7"/>
            <a:stretch>
              <a:fillRect l="0" t="0" r="0" b="0"/>
            </a:stretch>
          </a:blipFill>
        </p:spPr>
      </p:sp>
      <p:sp>
        <p:nvSpPr>
          <p:cNvPr name="TextBox 21" id="21"/>
          <p:cNvSpPr txBox="true"/>
          <p:nvPr/>
        </p:nvSpPr>
        <p:spPr>
          <a:xfrm rot="0">
            <a:off x="1322614" y="5111666"/>
            <a:ext cx="6488852" cy="330200"/>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Fig.11. Pending Expenses Analysis </a:t>
            </a:r>
          </a:p>
        </p:txBody>
      </p:sp>
      <p:sp>
        <p:nvSpPr>
          <p:cNvPr name="TextBox 22" id="22"/>
          <p:cNvSpPr txBox="true"/>
          <p:nvPr/>
        </p:nvSpPr>
        <p:spPr>
          <a:xfrm rot="0">
            <a:off x="10509008" y="5111666"/>
            <a:ext cx="6488852" cy="330200"/>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Fig.12. Products with Pending Expense Records</a:t>
            </a:r>
          </a:p>
        </p:txBody>
      </p:sp>
      <p:sp>
        <p:nvSpPr>
          <p:cNvPr name="TextBox 23" id="23"/>
          <p:cNvSpPr txBox="true"/>
          <p:nvPr/>
        </p:nvSpPr>
        <p:spPr>
          <a:xfrm rot="0">
            <a:off x="1691563" y="9246776"/>
            <a:ext cx="6488852" cy="682625"/>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Fig.13. Products with Approved Expense Analysis</a:t>
            </a:r>
          </a:p>
        </p:txBody>
      </p:sp>
      <p:sp>
        <p:nvSpPr>
          <p:cNvPr name="TextBox 24" id="24"/>
          <p:cNvSpPr txBox="true"/>
          <p:nvPr/>
        </p:nvSpPr>
        <p:spPr>
          <a:xfrm rot="0">
            <a:off x="10509008" y="9229725"/>
            <a:ext cx="6750292" cy="330200"/>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Fig.14. Products with Approved Expense Records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3" id="3"/>
          <p:cNvGrpSpPr/>
          <p:nvPr/>
        </p:nvGrpSpPr>
        <p:grpSpPr>
          <a:xfrm rot="0">
            <a:off x="0" y="7254052"/>
            <a:ext cx="18288000" cy="3032948"/>
            <a:chOff x="0" y="0"/>
            <a:chExt cx="4816593" cy="798801"/>
          </a:xfrm>
        </p:grpSpPr>
        <p:sp>
          <p:nvSpPr>
            <p:cNvPr name="Freeform 4" id="4"/>
            <p:cNvSpPr/>
            <p:nvPr/>
          </p:nvSpPr>
          <p:spPr>
            <a:xfrm flipH="false" flipV="false" rot="0">
              <a:off x="0" y="0"/>
              <a:ext cx="4816592" cy="798801"/>
            </a:xfrm>
            <a:custGeom>
              <a:avLst/>
              <a:gdLst/>
              <a:ahLst/>
              <a:cxnLst/>
              <a:rect r="r" b="b" t="t" l="l"/>
              <a:pathLst>
                <a:path h="798801" w="4816592">
                  <a:moveTo>
                    <a:pt x="21590" y="0"/>
                  </a:moveTo>
                  <a:lnTo>
                    <a:pt x="4795002" y="0"/>
                  </a:lnTo>
                  <a:cubicBezTo>
                    <a:pt x="4800728" y="0"/>
                    <a:pt x="4806220" y="2275"/>
                    <a:pt x="4810269" y="6324"/>
                  </a:cubicBezTo>
                  <a:cubicBezTo>
                    <a:pt x="4814318" y="10372"/>
                    <a:pt x="4816592" y="15864"/>
                    <a:pt x="4816592" y="21590"/>
                  </a:cubicBezTo>
                  <a:lnTo>
                    <a:pt x="4816592" y="777211"/>
                  </a:lnTo>
                  <a:cubicBezTo>
                    <a:pt x="4816592" y="789135"/>
                    <a:pt x="4806926" y="798801"/>
                    <a:pt x="4795002" y="798801"/>
                  </a:cubicBezTo>
                  <a:lnTo>
                    <a:pt x="21590" y="798801"/>
                  </a:lnTo>
                  <a:cubicBezTo>
                    <a:pt x="15864" y="798801"/>
                    <a:pt x="10372" y="796526"/>
                    <a:pt x="6324" y="792478"/>
                  </a:cubicBezTo>
                  <a:cubicBezTo>
                    <a:pt x="2275" y="788429"/>
                    <a:pt x="0" y="782937"/>
                    <a:pt x="0" y="777211"/>
                  </a:cubicBezTo>
                  <a:lnTo>
                    <a:pt x="0" y="21590"/>
                  </a:lnTo>
                  <a:cubicBezTo>
                    <a:pt x="0" y="9666"/>
                    <a:pt x="9666" y="0"/>
                    <a:pt x="21590" y="0"/>
                  </a:cubicBezTo>
                  <a:close/>
                </a:path>
              </a:pathLst>
            </a:custGeom>
            <a:solidFill>
              <a:srgbClr val="DCE2EB"/>
            </a:solidFill>
          </p:spPr>
        </p:sp>
        <p:sp>
          <p:nvSpPr>
            <p:cNvPr name="TextBox 5" id="5"/>
            <p:cNvSpPr txBox="true"/>
            <p:nvPr/>
          </p:nvSpPr>
          <p:spPr>
            <a:xfrm>
              <a:off x="0" y="-38100"/>
              <a:ext cx="4816593" cy="836901"/>
            </a:xfrm>
            <a:prstGeom prst="rect">
              <a:avLst/>
            </a:prstGeom>
          </p:spPr>
          <p:txBody>
            <a:bodyPr anchor="ctr" rtlCol="false" tIns="50800" lIns="50800" bIns="50800" rIns="50800"/>
            <a:lstStyle/>
            <a:p>
              <a:pPr algn="ctr">
                <a:lnSpc>
                  <a:spcPts val="2591"/>
                </a:lnSpc>
              </a:pPr>
            </a:p>
          </p:txBody>
        </p:sp>
      </p:grpSp>
      <p:grpSp>
        <p:nvGrpSpPr>
          <p:cNvPr name="Group 6" id="6"/>
          <p:cNvGrpSpPr/>
          <p:nvPr/>
        </p:nvGrpSpPr>
        <p:grpSpPr>
          <a:xfrm rot="0">
            <a:off x="4409081" y="213185"/>
            <a:ext cx="9469839" cy="814592"/>
            <a:chOff x="0" y="0"/>
            <a:chExt cx="12626451" cy="1086122"/>
          </a:xfrm>
        </p:grpSpPr>
        <p:grpSp>
          <p:nvGrpSpPr>
            <p:cNvPr name="Group 7" id="7"/>
            <p:cNvGrpSpPr/>
            <p:nvPr/>
          </p:nvGrpSpPr>
          <p:grpSpPr>
            <a:xfrm rot="0">
              <a:off x="0" y="0"/>
              <a:ext cx="12626451" cy="1086122"/>
              <a:chOff x="0" y="0"/>
              <a:chExt cx="2494114" cy="214543"/>
            </a:xfrm>
          </p:grpSpPr>
          <p:sp>
            <p:nvSpPr>
              <p:cNvPr name="Freeform 8" id="8"/>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9" id="9"/>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10" id="10"/>
            <p:cNvGrpSpPr/>
            <p:nvPr/>
          </p:nvGrpSpPr>
          <p:grpSpPr>
            <a:xfrm rot="0">
              <a:off x="6313226" y="150440"/>
              <a:ext cx="3267781" cy="798803"/>
              <a:chOff x="0" y="0"/>
              <a:chExt cx="645488" cy="157788"/>
            </a:xfrm>
          </p:grpSpPr>
          <p:sp>
            <p:nvSpPr>
              <p:cNvPr name="Freeform 11" id="11"/>
              <p:cNvSpPr/>
              <p:nvPr/>
            </p:nvSpPr>
            <p:spPr>
              <a:xfrm flipH="false" flipV="false" rot="0">
                <a:off x="0" y="0"/>
                <a:ext cx="645488" cy="157788"/>
              </a:xfrm>
              <a:custGeom>
                <a:avLst/>
                <a:gdLst/>
                <a:ahLst/>
                <a:cxnLst/>
                <a:rect r="r" b="b" t="t" l="l"/>
                <a:pathLst>
                  <a:path h="157788" w="645488">
                    <a:moveTo>
                      <a:pt x="78894" y="0"/>
                    </a:moveTo>
                    <a:lnTo>
                      <a:pt x="566594" y="0"/>
                    </a:lnTo>
                    <a:cubicBezTo>
                      <a:pt x="610166" y="0"/>
                      <a:pt x="645488" y="35322"/>
                      <a:pt x="645488" y="78894"/>
                    </a:cubicBezTo>
                    <a:lnTo>
                      <a:pt x="645488" y="78894"/>
                    </a:lnTo>
                    <a:cubicBezTo>
                      <a:pt x="645488" y="99818"/>
                      <a:pt x="637176" y="119885"/>
                      <a:pt x="622380" y="134681"/>
                    </a:cubicBezTo>
                    <a:cubicBezTo>
                      <a:pt x="607585" y="149476"/>
                      <a:pt x="587518" y="157788"/>
                      <a:pt x="566594" y="157788"/>
                    </a:cubicBezTo>
                    <a:lnTo>
                      <a:pt x="78894" y="157788"/>
                    </a:lnTo>
                    <a:cubicBezTo>
                      <a:pt x="57970" y="157788"/>
                      <a:pt x="37903" y="149476"/>
                      <a:pt x="23108" y="134681"/>
                    </a:cubicBezTo>
                    <a:cubicBezTo>
                      <a:pt x="8312" y="119885"/>
                      <a:pt x="0" y="99818"/>
                      <a:pt x="0" y="78894"/>
                    </a:cubicBezTo>
                    <a:lnTo>
                      <a:pt x="0" y="78894"/>
                    </a:lnTo>
                    <a:cubicBezTo>
                      <a:pt x="0" y="57970"/>
                      <a:pt x="8312" y="37903"/>
                      <a:pt x="23108" y="23108"/>
                    </a:cubicBezTo>
                    <a:cubicBezTo>
                      <a:pt x="37903" y="8312"/>
                      <a:pt x="57970" y="0"/>
                      <a:pt x="78894" y="0"/>
                    </a:cubicBezTo>
                    <a:close/>
                  </a:path>
                </a:pathLst>
              </a:custGeom>
              <a:solidFill>
                <a:srgbClr val="101B40"/>
              </a:solidFill>
              <a:ln cap="rnd">
                <a:noFill/>
                <a:prstDash val="solid"/>
                <a:round/>
              </a:ln>
            </p:spPr>
          </p:sp>
          <p:sp>
            <p:nvSpPr>
              <p:cNvPr name="TextBox 12" id="12"/>
              <p:cNvSpPr txBox="true"/>
              <p:nvPr/>
            </p:nvSpPr>
            <p:spPr>
              <a:xfrm>
                <a:off x="0" y="-38100"/>
                <a:ext cx="645488" cy="195888"/>
              </a:xfrm>
              <a:prstGeom prst="rect">
                <a:avLst/>
              </a:prstGeom>
            </p:spPr>
            <p:txBody>
              <a:bodyPr anchor="ctr" rtlCol="false" tIns="50800" lIns="50800" bIns="50800" rIns="50800"/>
              <a:lstStyle/>
              <a:p>
                <a:pPr algn="ctr">
                  <a:lnSpc>
                    <a:spcPts val="2871"/>
                  </a:lnSpc>
                </a:pPr>
              </a:p>
            </p:txBody>
          </p:sp>
        </p:grpSp>
        <p:sp>
          <p:nvSpPr>
            <p:cNvPr name="TextBox 13" id="13"/>
            <p:cNvSpPr txBox="true"/>
            <p:nvPr/>
          </p:nvSpPr>
          <p:spPr>
            <a:xfrm rot="0">
              <a:off x="43701" y="298397"/>
              <a:ext cx="22167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4" id="14"/>
            <p:cNvSpPr txBox="true"/>
            <p:nvPr/>
          </p:nvSpPr>
          <p:spPr>
            <a:xfrm rot="0">
              <a:off x="3227630" y="301349"/>
              <a:ext cx="2542777"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5" id="15"/>
            <p:cNvSpPr txBox="true"/>
            <p:nvPr/>
          </p:nvSpPr>
          <p:spPr>
            <a:xfrm rot="0">
              <a:off x="6786700" y="301349"/>
              <a:ext cx="2118920" cy="51562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RESULTS</a:t>
              </a:r>
            </a:p>
          </p:txBody>
        </p:sp>
        <p:sp>
          <p:nvSpPr>
            <p:cNvPr name="TextBox 16" id="16"/>
            <p:cNvSpPr txBox="true"/>
            <p:nvPr/>
          </p:nvSpPr>
          <p:spPr>
            <a:xfrm rot="0">
              <a:off x="9581007" y="298397"/>
              <a:ext cx="29666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pSp>
      <p:sp>
        <p:nvSpPr>
          <p:cNvPr name="Freeform 17" id="17"/>
          <p:cNvSpPr/>
          <p:nvPr/>
        </p:nvSpPr>
        <p:spPr>
          <a:xfrm flipH="false" flipV="false" rot="0">
            <a:off x="4570958" y="1689487"/>
            <a:ext cx="9146084" cy="2997092"/>
          </a:xfrm>
          <a:custGeom>
            <a:avLst/>
            <a:gdLst/>
            <a:ahLst/>
            <a:cxnLst/>
            <a:rect r="r" b="b" t="t" l="l"/>
            <a:pathLst>
              <a:path h="2997092" w="9146084">
                <a:moveTo>
                  <a:pt x="0" y="0"/>
                </a:moveTo>
                <a:lnTo>
                  <a:pt x="9146084" y="0"/>
                </a:lnTo>
                <a:lnTo>
                  <a:pt x="9146084" y="2997091"/>
                </a:lnTo>
                <a:lnTo>
                  <a:pt x="0" y="2997091"/>
                </a:lnTo>
                <a:lnTo>
                  <a:pt x="0" y="0"/>
                </a:lnTo>
                <a:close/>
              </a:path>
            </a:pathLst>
          </a:custGeom>
          <a:blipFill>
            <a:blip r:embed="rId4"/>
            <a:stretch>
              <a:fillRect l="0" t="0" r="0" b="0"/>
            </a:stretch>
          </a:blipFill>
        </p:spPr>
      </p:sp>
      <p:sp>
        <p:nvSpPr>
          <p:cNvPr name="Freeform 18" id="18"/>
          <p:cNvSpPr/>
          <p:nvPr/>
        </p:nvSpPr>
        <p:spPr>
          <a:xfrm flipH="false" flipV="false" rot="0">
            <a:off x="4570958" y="5850325"/>
            <a:ext cx="9146084" cy="3407975"/>
          </a:xfrm>
          <a:custGeom>
            <a:avLst/>
            <a:gdLst/>
            <a:ahLst/>
            <a:cxnLst/>
            <a:rect r="r" b="b" t="t" l="l"/>
            <a:pathLst>
              <a:path h="3407975" w="9146084">
                <a:moveTo>
                  <a:pt x="0" y="0"/>
                </a:moveTo>
                <a:lnTo>
                  <a:pt x="9146084" y="0"/>
                </a:lnTo>
                <a:lnTo>
                  <a:pt x="9146084" y="3407975"/>
                </a:lnTo>
                <a:lnTo>
                  <a:pt x="0" y="3407975"/>
                </a:lnTo>
                <a:lnTo>
                  <a:pt x="0" y="0"/>
                </a:lnTo>
                <a:close/>
              </a:path>
            </a:pathLst>
          </a:custGeom>
          <a:blipFill>
            <a:blip r:embed="rId5"/>
            <a:stretch>
              <a:fillRect l="0" t="0" r="0" b="0"/>
            </a:stretch>
          </a:blipFill>
        </p:spPr>
      </p:sp>
      <p:sp>
        <p:nvSpPr>
          <p:cNvPr name="TextBox 19" id="19"/>
          <p:cNvSpPr txBox="true"/>
          <p:nvPr/>
        </p:nvSpPr>
        <p:spPr>
          <a:xfrm rot="0">
            <a:off x="6184913" y="4964112"/>
            <a:ext cx="6488852" cy="330200"/>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Fig.15. Expense Insights for Approved Expenses</a:t>
            </a:r>
          </a:p>
        </p:txBody>
      </p:sp>
      <p:sp>
        <p:nvSpPr>
          <p:cNvPr name="TextBox 20" id="20"/>
          <p:cNvSpPr txBox="true"/>
          <p:nvPr/>
        </p:nvSpPr>
        <p:spPr>
          <a:xfrm rot="0">
            <a:off x="6061452" y="9588113"/>
            <a:ext cx="6488852" cy="330200"/>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Fig.16. Expense Insights for All Expenses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3" id="3"/>
          <p:cNvGrpSpPr/>
          <p:nvPr/>
        </p:nvGrpSpPr>
        <p:grpSpPr>
          <a:xfrm rot="0">
            <a:off x="0" y="7254052"/>
            <a:ext cx="18288000" cy="3032948"/>
            <a:chOff x="0" y="0"/>
            <a:chExt cx="4816593" cy="798801"/>
          </a:xfrm>
        </p:grpSpPr>
        <p:sp>
          <p:nvSpPr>
            <p:cNvPr name="Freeform 4" id="4"/>
            <p:cNvSpPr/>
            <p:nvPr/>
          </p:nvSpPr>
          <p:spPr>
            <a:xfrm flipH="false" flipV="false" rot="0">
              <a:off x="0" y="0"/>
              <a:ext cx="4816592" cy="798801"/>
            </a:xfrm>
            <a:custGeom>
              <a:avLst/>
              <a:gdLst/>
              <a:ahLst/>
              <a:cxnLst/>
              <a:rect r="r" b="b" t="t" l="l"/>
              <a:pathLst>
                <a:path h="798801" w="4816592">
                  <a:moveTo>
                    <a:pt x="21590" y="0"/>
                  </a:moveTo>
                  <a:lnTo>
                    <a:pt x="4795002" y="0"/>
                  </a:lnTo>
                  <a:cubicBezTo>
                    <a:pt x="4800728" y="0"/>
                    <a:pt x="4806220" y="2275"/>
                    <a:pt x="4810269" y="6324"/>
                  </a:cubicBezTo>
                  <a:cubicBezTo>
                    <a:pt x="4814318" y="10372"/>
                    <a:pt x="4816592" y="15864"/>
                    <a:pt x="4816592" y="21590"/>
                  </a:cubicBezTo>
                  <a:lnTo>
                    <a:pt x="4816592" y="777211"/>
                  </a:lnTo>
                  <a:cubicBezTo>
                    <a:pt x="4816592" y="789135"/>
                    <a:pt x="4806926" y="798801"/>
                    <a:pt x="4795002" y="798801"/>
                  </a:cubicBezTo>
                  <a:lnTo>
                    <a:pt x="21590" y="798801"/>
                  </a:lnTo>
                  <a:cubicBezTo>
                    <a:pt x="15864" y="798801"/>
                    <a:pt x="10372" y="796526"/>
                    <a:pt x="6324" y="792478"/>
                  </a:cubicBezTo>
                  <a:cubicBezTo>
                    <a:pt x="2275" y="788429"/>
                    <a:pt x="0" y="782937"/>
                    <a:pt x="0" y="777211"/>
                  </a:cubicBezTo>
                  <a:lnTo>
                    <a:pt x="0" y="21590"/>
                  </a:lnTo>
                  <a:cubicBezTo>
                    <a:pt x="0" y="9666"/>
                    <a:pt x="9666" y="0"/>
                    <a:pt x="21590" y="0"/>
                  </a:cubicBezTo>
                  <a:close/>
                </a:path>
              </a:pathLst>
            </a:custGeom>
            <a:solidFill>
              <a:srgbClr val="DCE2EB"/>
            </a:solidFill>
          </p:spPr>
        </p:sp>
        <p:sp>
          <p:nvSpPr>
            <p:cNvPr name="TextBox 5" id="5"/>
            <p:cNvSpPr txBox="true"/>
            <p:nvPr/>
          </p:nvSpPr>
          <p:spPr>
            <a:xfrm>
              <a:off x="0" y="-38100"/>
              <a:ext cx="4816593" cy="836901"/>
            </a:xfrm>
            <a:prstGeom prst="rect">
              <a:avLst/>
            </a:prstGeom>
          </p:spPr>
          <p:txBody>
            <a:bodyPr anchor="ctr" rtlCol="false" tIns="50800" lIns="50800" bIns="50800" rIns="50800"/>
            <a:lstStyle/>
            <a:p>
              <a:pPr algn="ctr">
                <a:lnSpc>
                  <a:spcPts val="2591"/>
                </a:lnSpc>
              </a:pPr>
            </a:p>
          </p:txBody>
        </p:sp>
      </p:grpSp>
      <p:grpSp>
        <p:nvGrpSpPr>
          <p:cNvPr name="Group 6" id="6"/>
          <p:cNvGrpSpPr/>
          <p:nvPr/>
        </p:nvGrpSpPr>
        <p:grpSpPr>
          <a:xfrm rot="0">
            <a:off x="4409081" y="213185"/>
            <a:ext cx="9469839" cy="814592"/>
            <a:chOff x="0" y="0"/>
            <a:chExt cx="12626451" cy="1086122"/>
          </a:xfrm>
        </p:grpSpPr>
        <p:grpSp>
          <p:nvGrpSpPr>
            <p:cNvPr name="Group 7" id="7"/>
            <p:cNvGrpSpPr/>
            <p:nvPr/>
          </p:nvGrpSpPr>
          <p:grpSpPr>
            <a:xfrm rot="0">
              <a:off x="0" y="0"/>
              <a:ext cx="12626451" cy="1086122"/>
              <a:chOff x="0" y="0"/>
              <a:chExt cx="2494114" cy="214543"/>
            </a:xfrm>
          </p:grpSpPr>
          <p:sp>
            <p:nvSpPr>
              <p:cNvPr name="Freeform 8" id="8"/>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9" id="9"/>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10" id="10"/>
            <p:cNvGrpSpPr/>
            <p:nvPr/>
          </p:nvGrpSpPr>
          <p:grpSpPr>
            <a:xfrm rot="0">
              <a:off x="6313226" y="150440"/>
              <a:ext cx="3267781" cy="798803"/>
              <a:chOff x="0" y="0"/>
              <a:chExt cx="645488" cy="157788"/>
            </a:xfrm>
          </p:grpSpPr>
          <p:sp>
            <p:nvSpPr>
              <p:cNvPr name="Freeform 11" id="11"/>
              <p:cNvSpPr/>
              <p:nvPr/>
            </p:nvSpPr>
            <p:spPr>
              <a:xfrm flipH="false" flipV="false" rot="0">
                <a:off x="0" y="0"/>
                <a:ext cx="645488" cy="157788"/>
              </a:xfrm>
              <a:custGeom>
                <a:avLst/>
                <a:gdLst/>
                <a:ahLst/>
                <a:cxnLst/>
                <a:rect r="r" b="b" t="t" l="l"/>
                <a:pathLst>
                  <a:path h="157788" w="645488">
                    <a:moveTo>
                      <a:pt x="78894" y="0"/>
                    </a:moveTo>
                    <a:lnTo>
                      <a:pt x="566594" y="0"/>
                    </a:lnTo>
                    <a:cubicBezTo>
                      <a:pt x="610166" y="0"/>
                      <a:pt x="645488" y="35322"/>
                      <a:pt x="645488" y="78894"/>
                    </a:cubicBezTo>
                    <a:lnTo>
                      <a:pt x="645488" y="78894"/>
                    </a:lnTo>
                    <a:cubicBezTo>
                      <a:pt x="645488" y="99818"/>
                      <a:pt x="637176" y="119885"/>
                      <a:pt x="622380" y="134681"/>
                    </a:cubicBezTo>
                    <a:cubicBezTo>
                      <a:pt x="607585" y="149476"/>
                      <a:pt x="587518" y="157788"/>
                      <a:pt x="566594" y="157788"/>
                    </a:cubicBezTo>
                    <a:lnTo>
                      <a:pt x="78894" y="157788"/>
                    </a:lnTo>
                    <a:cubicBezTo>
                      <a:pt x="57970" y="157788"/>
                      <a:pt x="37903" y="149476"/>
                      <a:pt x="23108" y="134681"/>
                    </a:cubicBezTo>
                    <a:cubicBezTo>
                      <a:pt x="8312" y="119885"/>
                      <a:pt x="0" y="99818"/>
                      <a:pt x="0" y="78894"/>
                    </a:cubicBezTo>
                    <a:lnTo>
                      <a:pt x="0" y="78894"/>
                    </a:lnTo>
                    <a:cubicBezTo>
                      <a:pt x="0" y="57970"/>
                      <a:pt x="8312" y="37903"/>
                      <a:pt x="23108" y="23108"/>
                    </a:cubicBezTo>
                    <a:cubicBezTo>
                      <a:pt x="37903" y="8312"/>
                      <a:pt x="57970" y="0"/>
                      <a:pt x="78894" y="0"/>
                    </a:cubicBezTo>
                    <a:close/>
                  </a:path>
                </a:pathLst>
              </a:custGeom>
              <a:solidFill>
                <a:srgbClr val="101B40"/>
              </a:solidFill>
              <a:ln cap="rnd">
                <a:noFill/>
                <a:prstDash val="solid"/>
                <a:round/>
              </a:ln>
            </p:spPr>
          </p:sp>
          <p:sp>
            <p:nvSpPr>
              <p:cNvPr name="TextBox 12" id="12"/>
              <p:cNvSpPr txBox="true"/>
              <p:nvPr/>
            </p:nvSpPr>
            <p:spPr>
              <a:xfrm>
                <a:off x="0" y="-38100"/>
                <a:ext cx="645488" cy="195888"/>
              </a:xfrm>
              <a:prstGeom prst="rect">
                <a:avLst/>
              </a:prstGeom>
            </p:spPr>
            <p:txBody>
              <a:bodyPr anchor="ctr" rtlCol="false" tIns="50800" lIns="50800" bIns="50800" rIns="50800"/>
              <a:lstStyle/>
              <a:p>
                <a:pPr algn="ctr">
                  <a:lnSpc>
                    <a:spcPts val="2871"/>
                  </a:lnSpc>
                </a:pPr>
              </a:p>
            </p:txBody>
          </p:sp>
        </p:grpSp>
        <p:sp>
          <p:nvSpPr>
            <p:cNvPr name="TextBox 13" id="13"/>
            <p:cNvSpPr txBox="true"/>
            <p:nvPr/>
          </p:nvSpPr>
          <p:spPr>
            <a:xfrm rot="0">
              <a:off x="43701" y="298397"/>
              <a:ext cx="22167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4" id="14"/>
            <p:cNvSpPr txBox="true"/>
            <p:nvPr/>
          </p:nvSpPr>
          <p:spPr>
            <a:xfrm rot="0">
              <a:off x="3227630" y="301349"/>
              <a:ext cx="2542777"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5" id="15"/>
            <p:cNvSpPr txBox="true"/>
            <p:nvPr/>
          </p:nvSpPr>
          <p:spPr>
            <a:xfrm rot="0">
              <a:off x="6786700" y="301349"/>
              <a:ext cx="2118920" cy="51562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RESULTS</a:t>
              </a:r>
            </a:p>
          </p:txBody>
        </p:sp>
        <p:sp>
          <p:nvSpPr>
            <p:cNvPr name="TextBox 16" id="16"/>
            <p:cNvSpPr txBox="true"/>
            <p:nvPr/>
          </p:nvSpPr>
          <p:spPr>
            <a:xfrm rot="0">
              <a:off x="9581007" y="298397"/>
              <a:ext cx="29666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pSp>
      <p:sp>
        <p:nvSpPr>
          <p:cNvPr name="Freeform 17" id="17">
            <a:hlinkClick r:id="rId6" tooltip="https://drive.google.com/file/d/1078SXvAHxfHN9Wp4EvVQNHEAAeenRubj/view?usp=drive_link"/>
          </p:cNvPr>
          <p:cNvSpPr/>
          <p:nvPr/>
        </p:nvSpPr>
        <p:spPr>
          <a:xfrm flipH="false" flipV="false" rot="0">
            <a:off x="1028700" y="4830006"/>
            <a:ext cx="945212" cy="1089867"/>
          </a:xfrm>
          <a:custGeom>
            <a:avLst/>
            <a:gdLst/>
            <a:ahLst/>
            <a:cxnLst/>
            <a:rect r="r" b="b" t="t" l="l"/>
            <a:pathLst>
              <a:path h="1089867" w="945212">
                <a:moveTo>
                  <a:pt x="0" y="0"/>
                </a:moveTo>
                <a:lnTo>
                  <a:pt x="945212" y="0"/>
                </a:lnTo>
                <a:lnTo>
                  <a:pt x="945212" y="1089868"/>
                </a:lnTo>
                <a:lnTo>
                  <a:pt x="0" y="10898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18" id="18"/>
          <p:cNvSpPr/>
          <p:nvPr/>
        </p:nvSpPr>
        <p:spPr>
          <a:xfrm>
            <a:off x="2311907" y="5393990"/>
            <a:ext cx="1474888" cy="0"/>
          </a:xfrm>
          <a:prstGeom prst="line">
            <a:avLst/>
          </a:prstGeom>
          <a:ln cap="flat" w="38100">
            <a:solidFill>
              <a:srgbClr val="000000"/>
            </a:solidFill>
            <a:prstDash val="solid"/>
            <a:headEnd type="none" len="sm" w="sm"/>
            <a:tailEnd type="arrow" len="sm" w="med"/>
          </a:ln>
        </p:spPr>
      </p:sp>
      <p:sp>
        <p:nvSpPr>
          <p:cNvPr name="Freeform 19" id="19"/>
          <p:cNvSpPr/>
          <p:nvPr/>
        </p:nvSpPr>
        <p:spPr>
          <a:xfrm flipH="false" flipV="false" rot="0">
            <a:off x="4124790" y="1629668"/>
            <a:ext cx="12159865" cy="7628632"/>
          </a:xfrm>
          <a:custGeom>
            <a:avLst/>
            <a:gdLst/>
            <a:ahLst/>
            <a:cxnLst/>
            <a:rect r="r" b="b" t="t" l="l"/>
            <a:pathLst>
              <a:path h="7628632" w="12159865">
                <a:moveTo>
                  <a:pt x="0" y="0"/>
                </a:moveTo>
                <a:lnTo>
                  <a:pt x="12159865" y="0"/>
                </a:lnTo>
                <a:lnTo>
                  <a:pt x="12159865" y="7628632"/>
                </a:lnTo>
                <a:lnTo>
                  <a:pt x="0" y="7628632"/>
                </a:lnTo>
                <a:lnTo>
                  <a:pt x="0" y="0"/>
                </a:lnTo>
                <a:close/>
              </a:path>
            </a:pathLst>
          </a:custGeom>
          <a:blipFill>
            <a:blip r:embed="rId7"/>
            <a:stretch>
              <a:fillRect l="0" t="0" r="0" b="0"/>
            </a:stretch>
          </a:blipFill>
        </p:spPr>
      </p:sp>
      <p:sp>
        <p:nvSpPr>
          <p:cNvPr name="TextBox 20" id="20"/>
          <p:cNvSpPr txBox="true"/>
          <p:nvPr/>
        </p:nvSpPr>
        <p:spPr>
          <a:xfrm rot="0">
            <a:off x="8431351" y="9403517"/>
            <a:ext cx="3613472" cy="339725"/>
          </a:xfrm>
          <a:prstGeom prst="rect">
            <a:avLst/>
          </a:prstGeom>
        </p:spPr>
        <p:txBody>
          <a:bodyPr anchor="t" rtlCol="false" tIns="0" lIns="0" bIns="0" rIns="0">
            <a:spAutoFit/>
          </a:bodyPr>
          <a:lstStyle/>
          <a:p>
            <a:pPr algn="ctr">
              <a:lnSpc>
                <a:spcPts val="2800"/>
              </a:lnSpc>
            </a:pPr>
            <a:r>
              <a:rPr lang="en-US" sz="2000" b="true">
                <a:solidFill>
                  <a:srgbClr val="000000"/>
                </a:solidFill>
                <a:latin typeface="Montserrat Bold"/>
                <a:ea typeface="Montserrat Bold"/>
                <a:cs typeface="Montserrat Bold"/>
                <a:sym typeface="Montserrat Bold"/>
              </a:rPr>
              <a:t>Fig.17. RAG response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4409081" y="515471"/>
            <a:ext cx="9469839" cy="814592"/>
            <a:chOff x="0" y="0"/>
            <a:chExt cx="2494114" cy="214543"/>
          </a:xfrm>
        </p:grpSpPr>
        <p:sp>
          <p:nvSpPr>
            <p:cNvPr name="Freeform 3" id="3"/>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4" id="4"/>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5" id="5"/>
          <p:cNvGrpSpPr/>
          <p:nvPr/>
        </p:nvGrpSpPr>
        <p:grpSpPr>
          <a:xfrm rot="0">
            <a:off x="6514663" y="628301"/>
            <a:ext cx="2739917" cy="616587"/>
            <a:chOff x="0" y="0"/>
            <a:chExt cx="721624" cy="162393"/>
          </a:xfrm>
        </p:grpSpPr>
        <p:sp>
          <p:nvSpPr>
            <p:cNvPr name="Freeform 6" id="6"/>
            <p:cNvSpPr/>
            <p:nvPr/>
          </p:nvSpPr>
          <p:spPr>
            <a:xfrm flipH="false" flipV="false" rot="0">
              <a:off x="0" y="0"/>
              <a:ext cx="721624" cy="162393"/>
            </a:xfrm>
            <a:custGeom>
              <a:avLst/>
              <a:gdLst/>
              <a:ahLst/>
              <a:cxnLst/>
              <a:rect r="r" b="b" t="t" l="l"/>
              <a:pathLst>
                <a:path h="162393" w="721624">
                  <a:moveTo>
                    <a:pt x="81197" y="0"/>
                  </a:moveTo>
                  <a:lnTo>
                    <a:pt x="640428" y="0"/>
                  </a:lnTo>
                  <a:cubicBezTo>
                    <a:pt x="661962" y="0"/>
                    <a:pt x="682615" y="8555"/>
                    <a:pt x="697842" y="23782"/>
                  </a:cubicBezTo>
                  <a:cubicBezTo>
                    <a:pt x="713070" y="39009"/>
                    <a:pt x="721624" y="59662"/>
                    <a:pt x="721624" y="81197"/>
                  </a:cubicBezTo>
                  <a:lnTo>
                    <a:pt x="721624" y="81197"/>
                  </a:lnTo>
                  <a:cubicBezTo>
                    <a:pt x="721624" y="126040"/>
                    <a:pt x="685271" y="162393"/>
                    <a:pt x="640428" y="162393"/>
                  </a:cubicBezTo>
                  <a:lnTo>
                    <a:pt x="81197" y="162393"/>
                  </a:lnTo>
                  <a:cubicBezTo>
                    <a:pt x="36353" y="162393"/>
                    <a:pt x="0" y="126040"/>
                    <a:pt x="0" y="81197"/>
                  </a:cubicBezTo>
                  <a:lnTo>
                    <a:pt x="0" y="81197"/>
                  </a:lnTo>
                  <a:cubicBezTo>
                    <a:pt x="0" y="36353"/>
                    <a:pt x="36353" y="0"/>
                    <a:pt x="81197" y="0"/>
                  </a:cubicBezTo>
                  <a:close/>
                </a:path>
              </a:pathLst>
            </a:custGeom>
            <a:solidFill>
              <a:srgbClr val="101B40"/>
            </a:solidFill>
            <a:ln cap="rnd">
              <a:noFill/>
              <a:prstDash val="solid"/>
              <a:round/>
            </a:ln>
          </p:spPr>
        </p:sp>
        <p:sp>
          <p:nvSpPr>
            <p:cNvPr name="TextBox 7" id="7"/>
            <p:cNvSpPr txBox="true"/>
            <p:nvPr/>
          </p:nvSpPr>
          <p:spPr>
            <a:xfrm>
              <a:off x="0" y="-38100"/>
              <a:ext cx="721624" cy="200493"/>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sp>
        <p:nvSpPr>
          <p:cNvPr name="TextBox 9" id="9"/>
          <p:cNvSpPr txBox="true"/>
          <p:nvPr/>
        </p:nvSpPr>
        <p:spPr>
          <a:xfrm rot="0">
            <a:off x="4441856" y="729745"/>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0" id="10"/>
          <p:cNvSpPr txBox="true"/>
          <p:nvPr/>
        </p:nvSpPr>
        <p:spPr>
          <a:xfrm rot="0">
            <a:off x="6514663" y="729745"/>
            <a:ext cx="2629337" cy="39624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1F1F1"/>
                </a:solidFill>
                <a:latin typeface="Montserrat Bold"/>
                <a:ea typeface="Montserrat Bold"/>
                <a:cs typeface="Montserrat Bold"/>
                <a:sym typeface="Montserrat Bold"/>
              </a:rPr>
              <a:t>TECH STACK</a:t>
            </a:r>
          </a:p>
        </p:txBody>
      </p:sp>
      <p:sp>
        <p:nvSpPr>
          <p:cNvPr name="TextBox 11" id="11"/>
          <p:cNvSpPr txBox="true"/>
          <p:nvPr/>
        </p:nvSpPr>
        <p:spPr>
          <a:xfrm rot="0">
            <a:off x="9537426" y="731958"/>
            <a:ext cx="158919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CONTENT</a:t>
            </a:r>
          </a:p>
        </p:txBody>
      </p:sp>
      <p:sp>
        <p:nvSpPr>
          <p:cNvPr name="TextBox 12" id="12"/>
          <p:cNvSpPr txBox="true"/>
          <p:nvPr/>
        </p:nvSpPr>
        <p:spPr>
          <a:xfrm rot="0">
            <a:off x="11594836" y="729745"/>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pSp>
        <p:nvGrpSpPr>
          <p:cNvPr name="Group 13" id="13"/>
          <p:cNvGrpSpPr/>
          <p:nvPr/>
        </p:nvGrpSpPr>
        <p:grpSpPr>
          <a:xfrm rot="0">
            <a:off x="13356039" y="1856364"/>
            <a:ext cx="3903261" cy="2576416"/>
            <a:chOff x="0" y="0"/>
            <a:chExt cx="5204349" cy="3435222"/>
          </a:xfrm>
        </p:grpSpPr>
        <p:grpSp>
          <p:nvGrpSpPr>
            <p:cNvPr name="Group 14" id="14"/>
            <p:cNvGrpSpPr/>
            <p:nvPr/>
          </p:nvGrpSpPr>
          <p:grpSpPr>
            <a:xfrm rot="0">
              <a:off x="0" y="0"/>
              <a:ext cx="5204349" cy="3435222"/>
              <a:chOff x="0" y="0"/>
              <a:chExt cx="890306" cy="587662"/>
            </a:xfrm>
          </p:grpSpPr>
          <p:sp>
            <p:nvSpPr>
              <p:cNvPr name="Freeform 15" id="15"/>
              <p:cNvSpPr/>
              <p:nvPr/>
            </p:nvSpPr>
            <p:spPr>
              <a:xfrm flipH="false" flipV="false" rot="0">
                <a:off x="0" y="0"/>
                <a:ext cx="890306" cy="587662"/>
              </a:xfrm>
              <a:custGeom>
                <a:avLst/>
                <a:gdLst/>
                <a:ahLst/>
                <a:cxnLst/>
                <a:rect r="r" b="b" t="t" l="l"/>
                <a:pathLst>
                  <a:path h="587662" w="890306">
                    <a:moveTo>
                      <a:pt x="101156" y="0"/>
                    </a:moveTo>
                    <a:lnTo>
                      <a:pt x="789150" y="0"/>
                    </a:lnTo>
                    <a:cubicBezTo>
                      <a:pt x="845017" y="0"/>
                      <a:pt x="890306" y="45289"/>
                      <a:pt x="890306" y="101156"/>
                    </a:cubicBezTo>
                    <a:lnTo>
                      <a:pt x="890306" y="486506"/>
                    </a:lnTo>
                    <a:cubicBezTo>
                      <a:pt x="890306" y="542373"/>
                      <a:pt x="845017" y="587662"/>
                      <a:pt x="789150" y="587662"/>
                    </a:cubicBezTo>
                    <a:lnTo>
                      <a:pt x="101156" y="587662"/>
                    </a:lnTo>
                    <a:cubicBezTo>
                      <a:pt x="45289" y="587662"/>
                      <a:pt x="0" y="542373"/>
                      <a:pt x="0" y="486506"/>
                    </a:cubicBezTo>
                    <a:lnTo>
                      <a:pt x="0" y="101156"/>
                    </a:lnTo>
                    <a:cubicBezTo>
                      <a:pt x="0" y="45289"/>
                      <a:pt x="45289" y="0"/>
                      <a:pt x="101156" y="0"/>
                    </a:cubicBezTo>
                    <a:close/>
                  </a:path>
                </a:pathLst>
              </a:custGeom>
              <a:solidFill>
                <a:srgbClr val="8FA4C1"/>
              </a:solidFill>
            </p:spPr>
          </p:sp>
          <p:sp>
            <p:nvSpPr>
              <p:cNvPr name="TextBox 16" id="16"/>
              <p:cNvSpPr txBox="true"/>
              <p:nvPr/>
            </p:nvSpPr>
            <p:spPr>
              <a:xfrm>
                <a:off x="0" y="-38100"/>
                <a:ext cx="890306" cy="625762"/>
              </a:xfrm>
              <a:prstGeom prst="rect">
                <a:avLst/>
              </a:prstGeom>
            </p:spPr>
            <p:txBody>
              <a:bodyPr anchor="ctr" rtlCol="false" tIns="58658" lIns="58658" bIns="58658" rIns="58658"/>
              <a:lstStyle/>
              <a:p>
                <a:pPr algn="ctr">
                  <a:lnSpc>
                    <a:spcPts val="2591"/>
                  </a:lnSpc>
                </a:pPr>
              </a:p>
            </p:txBody>
          </p:sp>
        </p:grpSp>
        <p:grpSp>
          <p:nvGrpSpPr>
            <p:cNvPr name="Group 17" id="17"/>
            <p:cNvGrpSpPr/>
            <p:nvPr/>
          </p:nvGrpSpPr>
          <p:grpSpPr>
            <a:xfrm rot="0">
              <a:off x="287109" y="234631"/>
              <a:ext cx="4735282" cy="1195445"/>
              <a:chOff x="0" y="0"/>
              <a:chExt cx="810063" cy="204504"/>
            </a:xfrm>
          </p:grpSpPr>
          <p:sp>
            <p:nvSpPr>
              <p:cNvPr name="Freeform 18" id="18"/>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19" id="19"/>
              <p:cNvSpPr txBox="true"/>
              <p:nvPr/>
            </p:nvSpPr>
            <p:spPr>
              <a:xfrm>
                <a:off x="0" y="-38100"/>
                <a:ext cx="810063" cy="242604"/>
              </a:xfrm>
              <a:prstGeom prst="rect">
                <a:avLst/>
              </a:prstGeom>
            </p:spPr>
            <p:txBody>
              <a:bodyPr anchor="ctr" rtlCol="false" tIns="58658" lIns="58658" bIns="58658" rIns="58658"/>
              <a:lstStyle/>
              <a:p>
                <a:pPr algn="ctr">
                  <a:lnSpc>
                    <a:spcPts val="2591"/>
                  </a:lnSpc>
                </a:pPr>
              </a:p>
            </p:txBody>
          </p:sp>
        </p:grpSp>
        <p:grpSp>
          <p:nvGrpSpPr>
            <p:cNvPr name="Group 20" id="20"/>
            <p:cNvGrpSpPr/>
            <p:nvPr/>
          </p:nvGrpSpPr>
          <p:grpSpPr>
            <a:xfrm rot="0">
              <a:off x="3918261" y="384958"/>
              <a:ext cx="894792" cy="894792"/>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2" id="22"/>
              <p:cNvSpPr txBox="true"/>
              <p:nvPr/>
            </p:nvSpPr>
            <p:spPr>
              <a:xfrm>
                <a:off x="76200" y="38100"/>
                <a:ext cx="660400" cy="698500"/>
              </a:xfrm>
              <a:prstGeom prst="rect">
                <a:avLst/>
              </a:prstGeom>
            </p:spPr>
            <p:txBody>
              <a:bodyPr anchor="ctr" rtlCol="false" tIns="58658" lIns="58658" bIns="58658" rIns="58658"/>
              <a:lstStyle/>
              <a:p>
                <a:pPr algn="ctr">
                  <a:lnSpc>
                    <a:spcPts val="2591"/>
                  </a:lnSpc>
                </a:pPr>
              </a:p>
            </p:txBody>
          </p:sp>
        </p:grpSp>
        <p:sp>
          <p:nvSpPr>
            <p:cNvPr name="TextBox 23" id="23"/>
            <p:cNvSpPr txBox="true"/>
            <p:nvPr/>
          </p:nvSpPr>
          <p:spPr>
            <a:xfrm rot="0">
              <a:off x="639193" y="1977201"/>
              <a:ext cx="4031114" cy="874268"/>
            </a:xfrm>
            <a:prstGeom prst="rect">
              <a:avLst/>
            </a:prstGeom>
          </p:spPr>
          <p:txBody>
            <a:bodyPr anchor="t" rtlCol="false" tIns="0" lIns="0" bIns="0" rIns="0">
              <a:spAutoFit/>
            </a:bodyPr>
            <a:lstStyle/>
            <a:p>
              <a:pPr algn="ctr"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POSTGRESGL</a:t>
              </a:r>
            </a:p>
            <a:p>
              <a:pPr algn="ctr"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CHROMADB</a:t>
              </a:r>
            </a:p>
          </p:txBody>
        </p:sp>
        <p:sp>
          <p:nvSpPr>
            <p:cNvPr name="TextBox 24" id="24"/>
            <p:cNvSpPr txBox="true"/>
            <p:nvPr/>
          </p:nvSpPr>
          <p:spPr>
            <a:xfrm rot="0">
              <a:off x="449109" y="617504"/>
              <a:ext cx="3454488" cy="422389"/>
            </a:xfrm>
            <a:prstGeom prst="rect">
              <a:avLst/>
            </a:prstGeom>
          </p:spPr>
          <p:txBody>
            <a:bodyPr anchor="t" rtlCol="false" tIns="0" lIns="0" bIns="0" rIns="0">
              <a:spAutoFit/>
            </a:bodyPr>
            <a:lstStyle/>
            <a:p>
              <a:pPr algn="ctr">
                <a:lnSpc>
                  <a:spcPts val="2418"/>
                </a:lnSpc>
              </a:pPr>
              <a:r>
                <a:rPr lang="en-US" b="true" sz="2239" spc="-158">
                  <a:solidFill>
                    <a:srgbClr val="000000"/>
                  </a:solidFill>
                  <a:latin typeface="Montserrat Bold"/>
                  <a:ea typeface="Montserrat Bold"/>
                  <a:cs typeface="Montserrat Bold"/>
                  <a:sym typeface="Montserrat Bold"/>
                </a:rPr>
                <a:t>DataBase</a:t>
              </a:r>
            </a:p>
          </p:txBody>
        </p:sp>
      </p:grpSp>
      <p:grpSp>
        <p:nvGrpSpPr>
          <p:cNvPr name="Group 25" id="25"/>
          <p:cNvGrpSpPr/>
          <p:nvPr/>
        </p:nvGrpSpPr>
        <p:grpSpPr>
          <a:xfrm rot="0">
            <a:off x="13356039" y="4769116"/>
            <a:ext cx="3903261" cy="2080498"/>
            <a:chOff x="0" y="0"/>
            <a:chExt cx="5204349" cy="2773998"/>
          </a:xfrm>
        </p:grpSpPr>
        <p:grpSp>
          <p:nvGrpSpPr>
            <p:cNvPr name="Group 26" id="26"/>
            <p:cNvGrpSpPr/>
            <p:nvPr/>
          </p:nvGrpSpPr>
          <p:grpSpPr>
            <a:xfrm rot="0">
              <a:off x="0" y="0"/>
              <a:ext cx="5204349" cy="2773998"/>
              <a:chOff x="0" y="0"/>
              <a:chExt cx="921112" cy="490967"/>
            </a:xfrm>
          </p:grpSpPr>
          <p:sp>
            <p:nvSpPr>
              <p:cNvPr name="Freeform 27" id="27"/>
              <p:cNvSpPr/>
              <p:nvPr/>
            </p:nvSpPr>
            <p:spPr>
              <a:xfrm flipH="false" flipV="false" rot="0">
                <a:off x="0" y="0"/>
                <a:ext cx="921112" cy="490967"/>
              </a:xfrm>
              <a:custGeom>
                <a:avLst/>
                <a:gdLst/>
                <a:ahLst/>
                <a:cxnLst/>
                <a:rect r="r" b="b" t="t" l="l"/>
                <a:pathLst>
                  <a:path h="490967" w="921112">
                    <a:moveTo>
                      <a:pt x="93025" y="0"/>
                    </a:moveTo>
                    <a:lnTo>
                      <a:pt x="828087" y="0"/>
                    </a:lnTo>
                    <a:cubicBezTo>
                      <a:pt x="852759" y="0"/>
                      <a:pt x="876420" y="9801"/>
                      <a:pt x="893866" y="27246"/>
                    </a:cubicBezTo>
                    <a:cubicBezTo>
                      <a:pt x="911311" y="44692"/>
                      <a:pt x="921112" y="68353"/>
                      <a:pt x="921112" y="93025"/>
                    </a:cubicBezTo>
                    <a:lnTo>
                      <a:pt x="921112" y="397942"/>
                    </a:lnTo>
                    <a:cubicBezTo>
                      <a:pt x="921112" y="449318"/>
                      <a:pt x="879464" y="490967"/>
                      <a:pt x="828087" y="490967"/>
                    </a:cubicBezTo>
                    <a:lnTo>
                      <a:pt x="93025" y="490967"/>
                    </a:lnTo>
                    <a:cubicBezTo>
                      <a:pt x="41649" y="490967"/>
                      <a:pt x="0" y="449318"/>
                      <a:pt x="0" y="397942"/>
                    </a:cubicBezTo>
                    <a:lnTo>
                      <a:pt x="0" y="93025"/>
                    </a:lnTo>
                    <a:cubicBezTo>
                      <a:pt x="0" y="41649"/>
                      <a:pt x="41649" y="0"/>
                      <a:pt x="93025" y="0"/>
                    </a:cubicBezTo>
                    <a:close/>
                  </a:path>
                </a:pathLst>
              </a:custGeom>
              <a:solidFill>
                <a:srgbClr val="8FA4C1"/>
              </a:solidFill>
            </p:spPr>
          </p:sp>
          <p:sp>
            <p:nvSpPr>
              <p:cNvPr name="TextBox 28" id="28"/>
              <p:cNvSpPr txBox="true"/>
              <p:nvPr/>
            </p:nvSpPr>
            <p:spPr>
              <a:xfrm>
                <a:off x="0" y="-38100"/>
                <a:ext cx="921112" cy="529067"/>
              </a:xfrm>
              <a:prstGeom prst="rect">
                <a:avLst/>
              </a:prstGeom>
            </p:spPr>
            <p:txBody>
              <a:bodyPr anchor="ctr" rtlCol="false" tIns="61652" lIns="61652" bIns="61652" rIns="61652"/>
              <a:lstStyle/>
              <a:p>
                <a:pPr algn="ctr">
                  <a:lnSpc>
                    <a:spcPts val="2591"/>
                  </a:lnSpc>
                </a:pPr>
              </a:p>
            </p:txBody>
          </p:sp>
        </p:grpSp>
        <p:grpSp>
          <p:nvGrpSpPr>
            <p:cNvPr name="Group 29" id="29"/>
            <p:cNvGrpSpPr/>
            <p:nvPr/>
          </p:nvGrpSpPr>
          <p:grpSpPr>
            <a:xfrm rot="0">
              <a:off x="277507" y="226784"/>
              <a:ext cx="4576912" cy="1155464"/>
              <a:chOff x="0" y="0"/>
              <a:chExt cx="810063" cy="204504"/>
            </a:xfrm>
          </p:grpSpPr>
          <p:sp>
            <p:nvSpPr>
              <p:cNvPr name="Freeform 30" id="30"/>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31" id="31"/>
              <p:cNvSpPr txBox="true"/>
              <p:nvPr/>
            </p:nvSpPr>
            <p:spPr>
              <a:xfrm>
                <a:off x="0" y="-38100"/>
                <a:ext cx="810063" cy="242604"/>
              </a:xfrm>
              <a:prstGeom prst="rect">
                <a:avLst/>
              </a:prstGeom>
            </p:spPr>
            <p:txBody>
              <a:bodyPr anchor="ctr" rtlCol="false" tIns="61652" lIns="61652" bIns="61652" rIns="61652"/>
              <a:lstStyle/>
              <a:p>
                <a:pPr algn="ctr">
                  <a:lnSpc>
                    <a:spcPts val="2591"/>
                  </a:lnSpc>
                </a:pPr>
              </a:p>
            </p:txBody>
          </p:sp>
        </p:grpSp>
        <p:grpSp>
          <p:nvGrpSpPr>
            <p:cNvPr name="Group 32" id="32"/>
            <p:cNvGrpSpPr/>
            <p:nvPr/>
          </p:nvGrpSpPr>
          <p:grpSpPr>
            <a:xfrm rot="0">
              <a:off x="3787217" y="372083"/>
              <a:ext cx="864866" cy="864866"/>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34" id="34"/>
              <p:cNvSpPr txBox="true"/>
              <p:nvPr/>
            </p:nvSpPr>
            <p:spPr>
              <a:xfrm>
                <a:off x="76200" y="38100"/>
                <a:ext cx="660400" cy="698500"/>
              </a:xfrm>
              <a:prstGeom prst="rect">
                <a:avLst/>
              </a:prstGeom>
            </p:spPr>
            <p:txBody>
              <a:bodyPr anchor="ctr" rtlCol="false" tIns="61652" lIns="61652" bIns="61652" rIns="61652"/>
              <a:lstStyle/>
              <a:p>
                <a:pPr algn="ctr">
                  <a:lnSpc>
                    <a:spcPts val="2591"/>
                  </a:lnSpc>
                </a:pPr>
              </a:p>
            </p:txBody>
          </p:sp>
        </p:grpSp>
        <p:sp>
          <p:nvSpPr>
            <p:cNvPr name="TextBox 35" id="35"/>
            <p:cNvSpPr txBox="true"/>
            <p:nvPr/>
          </p:nvSpPr>
          <p:spPr>
            <a:xfrm rot="0">
              <a:off x="617815" y="1912348"/>
              <a:ext cx="3896295" cy="442468"/>
            </a:xfrm>
            <a:prstGeom prst="rect">
              <a:avLst/>
            </a:prstGeom>
          </p:spPr>
          <p:txBody>
            <a:bodyPr anchor="t" rtlCol="false" tIns="0" lIns="0" bIns="0" rIns="0">
              <a:spAutoFit/>
            </a:bodyPr>
            <a:lstStyle/>
            <a:p>
              <a:pPr algn="ctr">
                <a:lnSpc>
                  <a:spcPts val="2592"/>
                </a:lnSpc>
              </a:pPr>
              <a:r>
                <a:rPr lang="en-US" b="true" sz="2400" spc="-170">
                  <a:solidFill>
                    <a:srgbClr val="000000"/>
                  </a:solidFill>
                  <a:latin typeface="Montserrat Bold"/>
                  <a:ea typeface="Montserrat Bold"/>
                  <a:cs typeface="Montserrat Bold"/>
                  <a:sym typeface="Montserrat Bold"/>
                </a:rPr>
                <a:t>ODOO 16 </a:t>
              </a:r>
            </a:p>
          </p:txBody>
        </p:sp>
        <p:sp>
          <p:nvSpPr>
            <p:cNvPr name="TextBox 36" id="36"/>
            <p:cNvSpPr txBox="true"/>
            <p:nvPr/>
          </p:nvSpPr>
          <p:spPr>
            <a:xfrm rot="0">
              <a:off x="448263" y="619753"/>
              <a:ext cx="3338954" cy="413365"/>
            </a:xfrm>
            <a:prstGeom prst="rect">
              <a:avLst/>
            </a:prstGeom>
          </p:spPr>
          <p:txBody>
            <a:bodyPr anchor="t" rtlCol="false" tIns="0" lIns="0" bIns="0" rIns="0">
              <a:spAutoFit/>
            </a:bodyPr>
            <a:lstStyle/>
            <a:p>
              <a:pPr algn="ctr">
                <a:lnSpc>
                  <a:spcPts val="2383"/>
                </a:lnSpc>
              </a:pPr>
              <a:r>
                <a:rPr lang="en-US" b="true" sz="2207" spc="-156">
                  <a:solidFill>
                    <a:srgbClr val="000000"/>
                  </a:solidFill>
                  <a:latin typeface="Montserrat Bold"/>
                  <a:ea typeface="Montserrat Bold"/>
                  <a:cs typeface="Montserrat Bold"/>
                  <a:sym typeface="Montserrat Bold"/>
                </a:rPr>
                <a:t>Software</a:t>
              </a:r>
            </a:p>
          </p:txBody>
        </p:sp>
      </p:grpSp>
      <p:grpSp>
        <p:nvGrpSpPr>
          <p:cNvPr name="Group 37" id="37"/>
          <p:cNvGrpSpPr/>
          <p:nvPr/>
        </p:nvGrpSpPr>
        <p:grpSpPr>
          <a:xfrm rot="0">
            <a:off x="1028700" y="1918116"/>
            <a:ext cx="4030794" cy="2850999"/>
            <a:chOff x="0" y="0"/>
            <a:chExt cx="5374392" cy="3801332"/>
          </a:xfrm>
        </p:grpSpPr>
        <p:grpSp>
          <p:nvGrpSpPr>
            <p:cNvPr name="Group 38" id="38"/>
            <p:cNvGrpSpPr/>
            <p:nvPr/>
          </p:nvGrpSpPr>
          <p:grpSpPr>
            <a:xfrm rot="0">
              <a:off x="0" y="0"/>
              <a:ext cx="5374392" cy="3801332"/>
              <a:chOff x="0" y="0"/>
              <a:chExt cx="1170722" cy="828057"/>
            </a:xfrm>
          </p:grpSpPr>
          <p:sp>
            <p:nvSpPr>
              <p:cNvPr name="Freeform 39" id="39"/>
              <p:cNvSpPr/>
              <p:nvPr/>
            </p:nvSpPr>
            <p:spPr>
              <a:xfrm flipH="false" flipV="false" rot="0">
                <a:off x="0" y="0"/>
                <a:ext cx="1170722" cy="828057"/>
              </a:xfrm>
              <a:custGeom>
                <a:avLst/>
                <a:gdLst/>
                <a:ahLst/>
                <a:cxnLst/>
                <a:rect r="r" b="b" t="t" l="l"/>
                <a:pathLst>
                  <a:path h="828057" w="1170722">
                    <a:moveTo>
                      <a:pt x="97955" y="0"/>
                    </a:moveTo>
                    <a:lnTo>
                      <a:pt x="1072767" y="0"/>
                    </a:lnTo>
                    <a:cubicBezTo>
                      <a:pt x="1126866" y="0"/>
                      <a:pt x="1170722" y="43856"/>
                      <a:pt x="1170722" y="97955"/>
                    </a:cubicBezTo>
                    <a:lnTo>
                      <a:pt x="1170722" y="730102"/>
                    </a:lnTo>
                    <a:cubicBezTo>
                      <a:pt x="1170722" y="784201"/>
                      <a:pt x="1126866" y="828057"/>
                      <a:pt x="1072767" y="828057"/>
                    </a:cubicBezTo>
                    <a:lnTo>
                      <a:pt x="97955" y="828057"/>
                    </a:lnTo>
                    <a:cubicBezTo>
                      <a:pt x="43856" y="828057"/>
                      <a:pt x="0" y="784201"/>
                      <a:pt x="0" y="730102"/>
                    </a:cubicBezTo>
                    <a:lnTo>
                      <a:pt x="0" y="97955"/>
                    </a:lnTo>
                    <a:cubicBezTo>
                      <a:pt x="0" y="43856"/>
                      <a:pt x="43856" y="0"/>
                      <a:pt x="97955" y="0"/>
                    </a:cubicBezTo>
                    <a:close/>
                  </a:path>
                </a:pathLst>
              </a:custGeom>
              <a:solidFill>
                <a:srgbClr val="8FA4C1"/>
              </a:solidFill>
            </p:spPr>
          </p:sp>
          <p:sp>
            <p:nvSpPr>
              <p:cNvPr name="TextBox 40" id="40"/>
              <p:cNvSpPr txBox="true"/>
              <p:nvPr/>
            </p:nvSpPr>
            <p:spPr>
              <a:xfrm>
                <a:off x="0" y="-38100"/>
                <a:ext cx="1170722" cy="866157"/>
              </a:xfrm>
              <a:prstGeom prst="rect">
                <a:avLst/>
              </a:prstGeom>
            </p:spPr>
            <p:txBody>
              <a:bodyPr anchor="ctr" rtlCol="false" tIns="61652" lIns="61652" bIns="61652" rIns="61652"/>
              <a:lstStyle/>
              <a:p>
                <a:pPr algn="ctr">
                  <a:lnSpc>
                    <a:spcPts val="2591"/>
                  </a:lnSpc>
                </a:pPr>
              </a:p>
            </p:txBody>
          </p:sp>
        </p:grpSp>
        <p:grpSp>
          <p:nvGrpSpPr>
            <p:cNvPr name="Group 41" id="41"/>
            <p:cNvGrpSpPr/>
            <p:nvPr/>
          </p:nvGrpSpPr>
          <p:grpSpPr>
            <a:xfrm rot="0">
              <a:off x="512692" y="304265"/>
              <a:ext cx="4349008" cy="1118891"/>
              <a:chOff x="0" y="0"/>
              <a:chExt cx="947359" cy="243732"/>
            </a:xfrm>
          </p:grpSpPr>
          <p:sp>
            <p:nvSpPr>
              <p:cNvPr name="Freeform 42" id="42"/>
              <p:cNvSpPr/>
              <p:nvPr/>
            </p:nvSpPr>
            <p:spPr>
              <a:xfrm flipH="false" flipV="false" rot="0">
                <a:off x="0" y="0"/>
                <a:ext cx="947359" cy="243732"/>
              </a:xfrm>
              <a:custGeom>
                <a:avLst/>
                <a:gdLst/>
                <a:ahLst/>
                <a:cxnLst/>
                <a:rect r="r" b="b" t="t" l="l"/>
                <a:pathLst>
                  <a:path h="243732" w="947359">
                    <a:moveTo>
                      <a:pt x="121051" y="0"/>
                    </a:moveTo>
                    <a:lnTo>
                      <a:pt x="826308" y="0"/>
                    </a:lnTo>
                    <a:cubicBezTo>
                      <a:pt x="893163" y="0"/>
                      <a:pt x="947359" y="54196"/>
                      <a:pt x="947359" y="121051"/>
                    </a:cubicBezTo>
                    <a:lnTo>
                      <a:pt x="947359" y="122681"/>
                    </a:lnTo>
                    <a:cubicBezTo>
                      <a:pt x="947359" y="154786"/>
                      <a:pt x="934606" y="185576"/>
                      <a:pt x="911904" y="208277"/>
                    </a:cubicBezTo>
                    <a:cubicBezTo>
                      <a:pt x="889203" y="230978"/>
                      <a:pt x="858413" y="243732"/>
                      <a:pt x="826308" y="243732"/>
                    </a:cubicBezTo>
                    <a:lnTo>
                      <a:pt x="121051" y="243732"/>
                    </a:lnTo>
                    <a:cubicBezTo>
                      <a:pt x="88946" y="243732"/>
                      <a:pt x="58156" y="230978"/>
                      <a:pt x="35455" y="208277"/>
                    </a:cubicBezTo>
                    <a:cubicBezTo>
                      <a:pt x="12754" y="185576"/>
                      <a:pt x="0" y="154786"/>
                      <a:pt x="0" y="122681"/>
                    </a:cubicBezTo>
                    <a:lnTo>
                      <a:pt x="0" y="121051"/>
                    </a:lnTo>
                    <a:cubicBezTo>
                      <a:pt x="0" y="88946"/>
                      <a:pt x="12754" y="58156"/>
                      <a:pt x="35455" y="35455"/>
                    </a:cubicBezTo>
                    <a:cubicBezTo>
                      <a:pt x="58156" y="12754"/>
                      <a:pt x="88946" y="0"/>
                      <a:pt x="121051" y="0"/>
                    </a:cubicBezTo>
                    <a:close/>
                  </a:path>
                </a:pathLst>
              </a:custGeom>
              <a:solidFill>
                <a:srgbClr val="FFFFFF"/>
              </a:solidFill>
            </p:spPr>
          </p:sp>
          <p:sp>
            <p:nvSpPr>
              <p:cNvPr name="TextBox 43" id="43"/>
              <p:cNvSpPr txBox="true"/>
              <p:nvPr/>
            </p:nvSpPr>
            <p:spPr>
              <a:xfrm>
                <a:off x="0" y="-38100"/>
                <a:ext cx="947359" cy="281832"/>
              </a:xfrm>
              <a:prstGeom prst="rect">
                <a:avLst/>
              </a:prstGeom>
            </p:spPr>
            <p:txBody>
              <a:bodyPr anchor="ctr" rtlCol="false" tIns="61652" lIns="61652" bIns="61652" rIns="61652"/>
              <a:lstStyle/>
              <a:p>
                <a:pPr algn="ctr">
                  <a:lnSpc>
                    <a:spcPts val="2591"/>
                  </a:lnSpc>
                </a:pPr>
                <a:r>
                  <a:rPr lang="en-US" sz="1851" spc="3">
                    <a:solidFill>
                      <a:srgbClr val="FFFFFF"/>
                    </a:solidFill>
                    <a:latin typeface="Montserrat"/>
                    <a:ea typeface="Montserrat"/>
                    <a:cs typeface="Montserrat"/>
                    <a:sym typeface="Montserrat"/>
                  </a:rPr>
                  <a:t>BACKE</a:t>
                </a:r>
              </a:p>
            </p:txBody>
          </p:sp>
        </p:grpSp>
        <p:grpSp>
          <p:nvGrpSpPr>
            <p:cNvPr name="Group 44" id="44"/>
            <p:cNvGrpSpPr/>
            <p:nvPr/>
          </p:nvGrpSpPr>
          <p:grpSpPr>
            <a:xfrm rot="0">
              <a:off x="3766054" y="527659"/>
              <a:ext cx="702701" cy="702701"/>
              <a:chOff x="0" y="0"/>
              <a:chExt cx="812800" cy="812800"/>
            </a:xfrm>
          </p:grpSpPr>
          <p:sp>
            <p:nvSpPr>
              <p:cNvPr name="Freeform 45" id="4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46" id="46"/>
              <p:cNvSpPr txBox="true"/>
              <p:nvPr/>
            </p:nvSpPr>
            <p:spPr>
              <a:xfrm>
                <a:off x="76200" y="38100"/>
                <a:ext cx="660400" cy="698500"/>
              </a:xfrm>
              <a:prstGeom prst="rect">
                <a:avLst/>
              </a:prstGeom>
            </p:spPr>
            <p:txBody>
              <a:bodyPr anchor="ctr" rtlCol="false" tIns="61652" lIns="61652" bIns="61652" rIns="61652"/>
              <a:lstStyle/>
              <a:p>
                <a:pPr algn="ctr">
                  <a:lnSpc>
                    <a:spcPts val="2591"/>
                  </a:lnSpc>
                </a:pPr>
              </a:p>
            </p:txBody>
          </p:sp>
        </p:grpSp>
        <p:sp>
          <p:nvSpPr>
            <p:cNvPr name="TextBox 47" id="47"/>
            <p:cNvSpPr txBox="true"/>
            <p:nvPr/>
          </p:nvSpPr>
          <p:spPr>
            <a:xfrm rot="0">
              <a:off x="660614" y="1912852"/>
              <a:ext cx="3517078" cy="1306068"/>
            </a:xfrm>
            <a:prstGeom prst="rect">
              <a:avLst/>
            </a:prstGeom>
          </p:spPr>
          <p:txBody>
            <a:bodyPr anchor="t" rtlCol="false" tIns="0" lIns="0" bIns="0" rIns="0">
              <a:spAutoFit/>
            </a:bodyPr>
            <a:lstStyle/>
            <a:p>
              <a:pPr algn="l"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LLAMA 3 .1: 8B</a:t>
              </a:r>
            </a:p>
            <a:p>
              <a:pPr algn="l"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RAG</a:t>
              </a:r>
            </a:p>
            <a:p>
              <a:pPr algn="l"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NLP </a:t>
              </a:r>
            </a:p>
          </p:txBody>
        </p:sp>
        <p:sp>
          <p:nvSpPr>
            <p:cNvPr name="TextBox 48" id="48"/>
            <p:cNvSpPr txBox="true"/>
            <p:nvPr/>
          </p:nvSpPr>
          <p:spPr>
            <a:xfrm rot="0">
              <a:off x="282092" y="488738"/>
              <a:ext cx="2712890" cy="318098"/>
            </a:xfrm>
            <a:prstGeom prst="rect">
              <a:avLst/>
            </a:prstGeom>
          </p:spPr>
          <p:txBody>
            <a:bodyPr anchor="t" rtlCol="false" tIns="0" lIns="0" bIns="0" rIns="0">
              <a:spAutoFit/>
            </a:bodyPr>
            <a:lstStyle/>
            <a:p>
              <a:pPr algn="ctr">
                <a:lnSpc>
                  <a:spcPts val="1899"/>
                </a:lnSpc>
              </a:pPr>
            </a:p>
          </p:txBody>
        </p:sp>
        <p:sp>
          <p:nvSpPr>
            <p:cNvPr name="TextBox 49" id="49"/>
            <p:cNvSpPr txBox="true"/>
            <p:nvPr/>
          </p:nvSpPr>
          <p:spPr>
            <a:xfrm rot="0">
              <a:off x="691909" y="676825"/>
              <a:ext cx="3454488" cy="442468"/>
            </a:xfrm>
            <a:prstGeom prst="rect">
              <a:avLst/>
            </a:prstGeom>
          </p:spPr>
          <p:txBody>
            <a:bodyPr anchor="t" rtlCol="false" tIns="0" lIns="0" bIns="0" rIns="0">
              <a:spAutoFit/>
            </a:bodyPr>
            <a:lstStyle/>
            <a:p>
              <a:pPr algn="ctr">
                <a:lnSpc>
                  <a:spcPts val="2592"/>
                </a:lnSpc>
              </a:pPr>
              <a:r>
                <a:rPr lang="en-US" b="true" sz="2400" spc="-170">
                  <a:solidFill>
                    <a:srgbClr val="000000"/>
                  </a:solidFill>
                  <a:latin typeface="Montserrat Bold"/>
                  <a:ea typeface="Montserrat Bold"/>
                  <a:cs typeface="Montserrat Bold"/>
                  <a:sym typeface="Montserrat Bold"/>
                </a:rPr>
                <a:t>Backend</a:t>
              </a:r>
            </a:p>
          </p:txBody>
        </p:sp>
      </p:grpSp>
      <p:grpSp>
        <p:nvGrpSpPr>
          <p:cNvPr name="Group 50" id="50"/>
          <p:cNvGrpSpPr/>
          <p:nvPr/>
        </p:nvGrpSpPr>
        <p:grpSpPr>
          <a:xfrm rot="0">
            <a:off x="13356039" y="7373489"/>
            <a:ext cx="3903261" cy="2080498"/>
            <a:chOff x="0" y="0"/>
            <a:chExt cx="921112" cy="490967"/>
          </a:xfrm>
        </p:grpSpPr>
        <p:sp>
          <p:nvSpPr>
            <p:cNvPr name="Freeform 51" id="51"/>
            <p:cNvSpPr/>
            <p:nvPr/>
          </p:nvSpPr>
          <p:spPr>
            <a:xfrm flipH="false" flipV="false" rot="0">
              <a:off x="0" y="0"/>
              <a:ext cx="921112" cy="490967"/>
            </a:xfrm>
            <a:custGeom>
              <a:avLst/>
              <a:gdLst/>
              <a:ahLst/>
              <a:cxnLst/>
              <a:rect r="r" b="b" t="t" l="l"/>
              <a:pathLst>
                <a:path h="490967" w="921112">
                  <a:moveTo>
                    <a:pt x="101156" y="0"/>
                  </a:moveTo>
                  <a:lnTo>
                    <a:pt x="819956" y="0"/>
                  </a:lnTo>
                  <a:cubicBezTo>
                    <a:pt x="846785" y="0"/>
                    <a:pt x="872514" y="10657"/>
                    <a:pt x="891484" y="29628"/>
                  </a:cubicBezTo>
                  <a:cubicBezTo>
                    <a:pt x="910455" y="48598"/>
                    <a:pt x="921112" y="74328"/>
                    <a:pt x="921112" y="101156"/>
                  </a:cubicBezTo>
                  <a:lnTo>
                    <a:pt x="921112" y="389811"/>
                  </a:lnTo>
                  <a:cubicBezTo>
                    <a:pt x="921112" y="445678"/>
                    <a:pt x="875823" y="490967"/>
                    <a:pt x="819956" y="490967"/>
                  </a:cubicBezTo>
                  <a:lnTo>
                    <a:pt x="101156" y="490967"/>
                  </a:lnTo>
                  <a:cubicBezTo>
                    <a:pt x="45289" y="490967"/>
                    <a:pt x="0" y="445678"/>
                    <a:pt x="0" y="389811"/>
                  </a:cubicBezTo>
                  <a:lnTo>
                    <a:pt x="0" y="101156"/>
                  </a:lnTo>
                  <a:cubicBezTo>
                    <a:pt x="0" y="45289"/>
                    <a:pt x="45289" y="0"/>
                    <a:pt x="101156" y="0"/>
                  </a:cubicBezTo>
                  <a:close/>
                </a:path>
              </a:pathLst>
            </a:custGeom>
            <a:solidFill>
              <a:srgbClr val="8FA4C1"/>
            </a:solidFill>
          </p:spPr>
        </p:sp>
        <p:sp>
          <p:nvSpPr>
            <p:cNvPr name="TextBox 52" id="52"/>
            <p:cNvSpPr txBox="true"/>
            <p:nvPr/>
          </p:nvSpPr>
          <p:spPr>
            <a:xfrm>
              <a:off x="0" y="-38100"/>
              <a:ext cx="921112" cy="529067"/>
            </a:xfrm>
            <a:prstGeom prst="rect">
              <a:avLst/>
            </a:prstGeom>
          </p:spPr>
          <p:txBody>
            <a:bodyPr anchor="ctr" rtlCol="false" tIns="56696" lIns="56696" bIns="56696" rIns="56696"/>
            <a:lstStyle/>
            <a:p>
              <a:pPr algn="ctr">
                <a:lnSpc>
                  <a:spcPts val="2591"/>
                </a:lnSpc>
              </a:pPr>
            </a:p>
          </p:txBody>
        </p:sp>
      </p:grpSp>
      <p:grpSp>
        <p:nvGrpSpPr>
          <p:cNvPr name="Group 53" id="53"/>
          <p:cNvGrpSpPr/>
          <p:nvPr/>
        </p:nvGrpSpPr>
        <p:grpSpPr>
          <a:xfrm rot="0">
            <a:off x="13564168" y="7543577"/>
            <a:ext cx="3432684" cy="870161"/>
            <a:chOff x="0" y="0"/>
            <a:chExt cx="810063" cy="205345"/>
          </a:xfrm>
        </p:grpSpPr>
        <p:sp>
          <p:nvSpPr>
            <p:cNvPr name="Freeform 54" id="54"/>
            <p:cNvSpPr/>
            <p:nvPr/>
          </p:nvSpPr>
          <p:spPr>
            <a:xfrm flipH="false" flipV="false" rot="0">
              <a:off x="0" y="0"/>
              <a:ext cx="810063" cy="205345"/>
            </a:xfrm>
            <a:custGeom>
              <a:avLst/>
              <a:gdLst/>
              <a:ahLst/>
              <a:cxnLst/>
              <a:rect r="r" b="b" t="t" l="l"/>
              <a:pathLst>
                <a:path h="205345" w="810063">
                  <a:moveTo>
                    <a:pt x="102673" y="0"/>
                  </a:moveTo>
                  <a:lnTo>
                    <a:pt x="707390" y="0"/>
                  </a:lnTo>
                  <a:cubicBezTo>
                    <a:pt x="764095" y="0"/>
                    <a:pt x="810063" y="45968"/>
                    <a:pt x="810063" y="102673"/>
                  </a:cubicBezTo>
                  <a:lnTo>
                    <a:pt x="810063" y="102673"/>
                  </a:lnTo>
                  <a:cubicBezTo>
                    <a:pt x="810063" y="129903"/>
                    <a:pt x="799246" y="156018"/>
                    <a:pt x="779991" y="175273"/>
                  </a:cubicBezTo>
                  <a:cubicBezTo>
                    <a:pt x="760736" y="194528"/>
                    <a:pt x="734621" y="205345"/>
                    <a:pt x="707390" y="205345"/>
                  </a:cubicBezTo>
                  <a:lnTo>
                    <a:pt x="102673" y="205345"/>
                  </a:lnTo>
                  <a:cubicBezTo>
                    <a:pt x="75442" y="205345"/>
                    <a:pt x="49327" y="194528"/>
                    <a:pt x="30072" y="175273"/>
                  </a:cubicBezTo>
                  <a:cubicBezTo>
                    <a:pt x="10817" y="156018"/>
                    <a:pt x="0" y="129903"/>
                    <a:pt x="0" y="102673"/>
                  </a:cubicBezTo>
                  <a:lnTo>
                    <a:pt x="0" y="102673"/>
                  </a:lnTo>
                  <a:cubicBezTo>
                    <a:pt x="0" y="75442"/>
                    <a:pt x="10817" y="49327"/>
                    <a:pt x="30072" y="30072"/>
                  </a:cubicBezTo>
                  <a:cubicBezTo>
                    <a:pt x="49327" y="10817"/>
                    <a:pt x="75442" y="0"/>
                    <a:pt x="102673" y="0"/>
                  </a:cubicBezTo>
                  <a:close/>
                </a:path>
              </a:pathLst>
            </a:custGeom>
            <a:solidFill>
              <a:srgbClr val="FFFFFF"/>
            </a:solidFill>
          </p:spPr>
        </p:sp>
        <p:sp>
          <p:nvSpPr>
            <p:cNvPr name="TextBox 55" id="55"/>
            <p:cNvSpPr txBox="true"/>
            <p:nvPr/>
          </p:nvSpPr>
          <p:spPr>
            <a:xfrm>
              <a:off x="0" y="-38100"/>
              <a:ext cx="810063" cy="243445"/>
            </a:xfrm>
            <a:prstGeom prst="rect">
              <a:avLst/>
            </a:prstGeom>
          </p:spPr>
          <p:txBody>
            <a:bodyPr anchor="ctr" rtlCol="false" tIns="56696" lIns="56696" bIns="56696" rIns="56696"/>
            <a:lstStyle/>
            <a:p>
              <a:pPr algn="ctr">
                <a:lnSpc>
                  <a:spcPts val="2591"/>
                </a:lnSpc>
              </a:pPr>
            </a:p>
          </p:txBody>
        </p:sp>
      </p:grpSp>
      <p:grpSp>
        <p:nvGrpSpPr>
          <p:cNvPr name="Group 56" id="56"/>
          <p:cNvGrpSpPr/>
          <p:nvPr/>
        </p:nvGrpSpPr>
        <p:grpSpPr>
          <a:xfrm rot="0">
            <a:off x="16196451" y="7652551"/>
            <a:ext cx="648650" cy="648650"/>
            <a:chOff x="0" y="0"/>
            <a:chExt cx="812800" cy="812800"/>
          </a:xfrm>
        </p:grpSpPr>
        <p:sp>
          <p:nvSpPr>
            <p:cNvPr name="Freeform 57" id="5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58" id="58"/>
            <p:cNvSpPr txBox="true"/>
            <p:nvPr/>
          </p:nvSpPr>
          <p:spPr>
            <a:xfrm>
              <a:off x="76200" y="38100"/>
              <a:ext cx="660400" cy="698500"/>
            </a:xfrm>
            <a:prstGeom prst="rect">
              <a:avLst/>
            </a:prstGeom>
          </p:spPr>
          <p:txBody>
            <a:bodyPr anchor="ctr" rtlCol="false" tIns="56696" lIns="56696" bIns="56696" rIns="56696"/>
            <a:lstStyle/>
            <a:p>
              <a:pPr algn="ctr">
                <a:lnSpc>
                  <a:spcPts val="2591"/>
                </a:lnSpc>
              </a:pPr>
            </a:p>
          </p:txBody>
        </p:sp>
      </p:grpSp>
      <p:sp>
        <p:nvSpPr>
          <p:cNvPr name="TextBox 59" id="59"/>
          <p:cNvSpPr txBox="true"/>
          <p:nvPr/>
        </p:nvSpPr>
        <p:spPr>
          <a:xfrm rot="0">
            <a:off x="13819400" y="8817275"/>
            <a:ext cx="2922221" cy="322326"/>
          </a:xfrm>
          <a:prstGeom prst="rect">
            <a:avLst/>
          </a:prstGeom>
        </p:spPr>
        <p:txBody>
          <a:bodyPr anchor="t" rtlCol="false" tIns="0" lIns="0" bIns="0" rIns="0">
            <a:spAutoFit/>
          </a:bodyPr>
          <a:lstStyle/>
          <a:p>
            <a:pPr algn="ctr">
              <a:lnSpc>
                <a:spcPts val="2592"/>
              </a:lnSpc>
            </a:pPr>
            <a:r>
              <a:rPr lang="en-US" b="true" sz="2400" spc="-170">
                <a:solidFill>
                  <a:srgbClr val="000000"/>
                </a:solidFill>
                <a:latin typeface="Montserrat Bold"/>
                <a:ea typeface="Montserrat Bold"/>
                <a:cs typeface="Montserrat Bold"/>
                <a:sym typeface="Montserrat Bold"/>
              </a:rPr>
              <a:t>PYTHON, XML, JS</a:t>
            </a:r>
          </a:p>
        </p:txBody>
      </p:sp>
      <p:sp>
        <p:nvSpPr>
          <p:cNvPr name="TextBox 60" id="60"/>
          <p:cNvSpPr txBox="true"/>
          <p:nvPr/>
        </p:nvSpPr>
        <p:spPr>
          <a:xfrm rot="0">
            <a:off x="13692236" y="7700502"/>
            <a:ext cx="2504215" cy="600699"/>
          </a:xfrm>
          <a:prstGeom prst="rect">
            <a:avLst/>
          </a:prstGeom>
        </p:spPr>
        <p:txBody>
          <a:bodyPr anchor="t" rtlCol="false" tIns="0" lIns="0" bIns="0" rIns="0">
            <a:spAutoFit/>
          </a:bodyPr>
          <a:lstStyle/>
          <a:p>
            <a:pPr algn="ctr">
              <a:lnSpc>
                <a:spcPts val="2383"/>
              </a:lnSpc>
            </a:pPr>
            <a:r>
              <a:rPr lang="en-US" b="true" sz="2207" spc="-156">
                <a:solidFill>
                  <a:srgbClr val="000000"/>
                </a:solidFill>
                <a:latin typeface="Montserrat Bold"/>
                <a:ea typeface="Montserrat Bold"/>
                <a:cs typeface="Montserrat Bold"/>
                <a:sym typeface="Montserrat Bold"/>
              </a:rPr>
              <a:t>Programming Language </a:t>
            </a:r>
          </a:p>
        </p:txBody>
      </p:sp>
      <p:grpSp>
        <p:nvGrpSpPr>
          <p:cNvPr name="Group 61" id="61"/>
          <p:cNvGrpSpPr/>
          <p:nvPr/>
        </p:nvGrpSpPr>
        <p:grpSpPr>
          <a:xfrm rot="0">
            <a:off x="1236830" y="5529754"/>
            <a:ext cx="3432684" cy="866598"/>
            <a:chOff x="0" y="0"/>
            <a:chExt cx="810063" cy="204504"/>
          </a:xfrm>
        </p:grpSpPr>
        <p:sp>
          <p:nvSpPr>
            <p:cNvPr name="Freeform 62" id="62"/>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63" id="63"/>
            <p:cNvSpPr txBox="true"/>
            <p:nvPr/>
          </p:nvSpPr>
          <p:spPr>
            <a:xfrm>
              <a:off x="0" y="-38100"/>
              <a:ext cx="810063" cy="242604"/>
            </a:xfrm>
            <a:prstGeom prst="rect">
              <a:avLst/>
            </a:prstGeom>
          </p:spPr>
          <p:txBody>
            <a:bodyPr anchor="ctr" rtlCol="false" tIns="56696" lIns="56696" bIns="56696" rIns="56696"/>
            <a:lstStyle/>
            <a:p>
              <a:pPr algn="ctr">
                <a:lnSpc>
                  <a:spcPts val="2591"/>
                </a:lnSpc>
              </a:pPr>
            </a:p>
          </p:txBody>
        </p:sp>
      </p:grpSp>
      <p:grpSp>
        <p:nvGrpSpPr>
          <p:cNvPr name="Group 64" id="64"/>
          <p:cNvGrpSpPr/>
          <p:nvPr/>
        </p:nvGrpSpPr>
        <p:grpSpPr>
          <a:xfrm rot="0">
            <a:off x="3869112" y="5638728"/>
            <a:ext cx="648650" cy="648650"/>
            <a:chOff x="0" y="0"/>
            <a:chExt cx="812800" cy="812800"/>
          </a:xfrm>
        </p:grpSpPr>
        <p:sp>
          <p:nvSpPr>
            <p:cNvPr name="Freeform 65" id="6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66" id="66"/>
            <p:cNvSpPr txBox="true"/>
            <p:nvPr/>
          </p:nvSpPr>
          <p:spPr>
            <a:xfrm>
              <a:off x="76200" y="38100"/>
              <a:ext cx="660400" cy="698500"/>
            </a:xfrm>
            <a:prstGeom prst="rect">
              <a:avLst/>
            </a:prstGeom>
          </p:spPr>
          <p:txBody>
            <a:bodyPr anchor="ctr" rtlCol="false" tIns="56696" lIns="56696" bIns="56696" rIns="56696"/>
            <a:lstStyle/>
            <a:p>
              <a:pPr algn="ctr">
                <a:lnSpc>
                  <a:spcPts val="2591"/>
                </a:lnSpc>
              </a:pPr>
            </a:p>
          </p:txBody>
        </p:sp>
      </p:grpSp>
      <p:grpSp>
        <p:nvGrpSpPr>
          <p:cNvPr name="Group 67" id="67"/>
          <p:cNvGrpSpPr/>
          <p:nvPr/>
        </p:nvGrpSpPr>
        <p:grpSpPr>
          <a:xfrm rot="0">
            <a:off x="1028700" y="5359666"/>
            <a:ext cx="3903261" cy="4347448"/>
            <a:chOff x="0" y="0"/>
            <a:chExt cx="5204349" cy="5796598"/>
          </a:xfrm>
        </p:grpSpPr>
        <p:grpSp>
          <p:nvGrpSpPr>
            <p:cNvPr name="Group 68" id="68"/>
            <p:cNvGrpSpPr/>
            <p:nvPr/>
          </p:nvGrpSpPr>
          <p:grpSpPr>
            <a:xfrm rot="0">
              <a:off x="0" y="0"/>
              <a:ext cx="5204349" cy="5796598"/>
              <a:chOff x="0" y="0"/>
              <a:chExt cx="921112" cy="1025934"/>
            </a:xfrm>
          </p:grpSpPr>
          <p:sp>
            <p:nvSpPr>
              <p:cNvPr name="Freeform 69" id="69"/>
              <p:cNvSpPr/>
              <p:nvPr/>
            </p:nvSpPr>
            <p:spPr>
              <a:xfrm flipH="false" flipV="false" rot="0">
                <a:off x="0" y="0"/>
                <a:ext cx="921112" cy="1025934"/>
              </a:xfrm>
              <a:custGeom>
                <a:avLst/>
                <a:gdLst/>
                <a:ahLst/>
                <a:cxnLst/>
                <a:rect r="r" b="b" t="t" l="l"/>
                <a:pathLst>
                  <a:path h="1025934" w="921112">
                    <a:moveTo>
                      <a:pt x="101156" y="0"/>
                    </a:moveTo>
                    <a:lnTo>
                      <a:pt x="819956" y="0"/>
                    </a:lnTo>
                    <a:cubicBezTo>
                      <a:pt x="846785" y="0"/>
                      <a:pt x="872514" y="10657"/>
                      <a:pt x="891484" y="29628"/>
                    </a:cubicBezTo>
                    <a:cubicBezTo>
                      <a:pt x="910455" y="48598"/>
                      <a:pt x="921112" y="74328"/>
                      <a:pt x="921112" y="101156"/>
                    </a:cubicBezTo>
                    <a:lnTo>
                      <a:pt x="921112" y="924778"/>
                    </a:lnTo>
                    <a:cubicBezTo>
                      <a:pt x="921112" y="980645"/>
                      <a:pt x="875823" y="1025934"/>
                      <a:pt x="819956" y="1025934"/>
                    </a:cubicBezTo>
                    <a:lnTo>
                      <a:pt x="101156" y="1025934"/>
                    </a:lnTo>
                    <a:cubicBezTo>
                      <a:pt x="45289" y="1025934"/>
                      <a:pt x="0" y="980645"/>
                      <a:pt x="0" y="924778"/>
                    </a:cubicBezTo>
                    <a:lnTo>
                      <a:pt x="0" y="101156"/>
                    </a:lnTo>
                    <a:cubicBezTo>
                      <a:pt x="0" y="45289"/>
                      <a:pt x="45289" y="0"/>
                      <a:pt x="101156" y="0"/>
                    </a:cubicBezTo>
                    <a:close/>
                  </a:path>
                </a:pathLst>
              </a:custGeom>
              <a:solidFill>
                <a:srgbClr val="8FA4C1"/>
              </a:solidFill>
            </p:spPr>
          </p:sp>
          <p:sp>
            <p:nvSpPr>
              <p:cNvPr name="TextBox 70" id="70"/>
              <p:cNvSpPr txBox="true"/>
              <p:nvPr/>
            </p:nvSpPr>
            <p:spPr>
              <a:xfrm>
                <a:off x="0" y="-38100"/>
                <a:ext cx="921112" cy="1064034"/>
              </a:xfrm>
              <a:prstGeom prst="rect">
                <a:avLst/>
              </a:prstGeom>
            </p:spPr>
            <p:txBody>
              <a:bodyPr anchor="ctr" rtlCol="false" tIns="56696" lIns="56696" bIns="56696" rIns="56696"/>
              <a:lstStyle/>
              <a:p>
                <a:pPr algn="ctr">
                  <a:lnSpc>
                    <a:spcPts val="2591"/>
                  </a:lnSpc>
                </a:pPr>
              </a:p>
            </p:txBody>
          </p:sp>
        </p:grpSp>
        <p:sp>
          <p:nvSpPr>
            <p:cNvPr name="TextBox 71" id="71"/>
            <p:cNvSpPr txBox="true"/>
            <p:nvPr/>
          </p:nvSpPr>
          <p:spPr>
            <a:xfrm rot="0">
              <a:off x="617815" y="1912348"/>
              <a:ext cx="3896295" cy="3465068"/>
            </a:xfrm>
            <a:prstGeom prst="rect">
              <a:avLst/>
            </a:prstGeom>
          </p:spPr>
          <p:txBody>
            <a:bodyPr anchor="t" rtlCol="false" tIns="0" lIns="0" bIns="0" rIns="0">
              <a:spAutoFit/>
            </a:bodyPr>
            <a:lstStyle/>
            <a:p>
              <a:pPr algn="l"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PANDAS</a:t>
              </a:r>
            </a:p>
            <a:p>
              <a:pPr algn="l"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NUMPY </a:t>
              </a:r>
            </a:p>
            <a:p>
              <a:pPr algn="l"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MATH </a:t>
              </a:r>
            </a:p>
            <a:p>
              <a:pPr algn="l"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STATISTICS </a:t>
              </a:r>
            </a:p>
            <a:p>
              <a:pPr algn="l"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PYPDF2,</a:t>
              </a:r>
            </a:p>
            <a:p>
              <a:pPr algn="l"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PDFPLUMBER,</a:t>
              </a:r>
            </a:p>
            <a:p>
              <a:pPr algn="l"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PYTHON-DOCX,</a:t>
              </a:r>
            </a:p>
            <a:p>
              <a:pPr algn="l" marL="518160" indent="-259080" lvl="1">
                <a:lnSpc>
                  <a:spcPts val="2592"/>
                </a:lnSpc>
                <a:buFont typeface="Arial"/>
                <a:buChar char="•"/>
              </a:pPr>
              <a:r>
                <a:rPr lang="en-US" b="true" sz="2400" spc="-170">
                  <a:solidFill>
                    <a:srgbClr val="000000"/>
                  </a:solidFill>
                  <a:latin typeface="Montserrat Bold"/>
                  <a:ea typeface="Montserrat Bold"/>
                  <a:cs typeface="Montserrat Bold"/>
                  <a:sym typeface="Montserrat Bold"/>
                </a:rPr>
                <a:t>OPENPYXL</a:t>
              </a:r>
            </a:p>
          </p:txBody>
        </p:sp>
      </p:grpSp>
      <p:grpSp>
        <p:nvGrpSpPr>
          <p:cNvPr name="Group 72" id="72"/>
          <p:cNvGrpSpPr/>
          <p:nvPr/>
        </p:nvGrpSpPr>
        <p:grpSpPr>
          <a:xfrm rot="0">
            <a:off x="6766034" y="2648971"/>
            <a:ext cx="5801526" cy="6320789"/>
            <a:chOff x="0" y="0"/>
            <a:chExt cx="1564673" cy="1704719"/>
          </a:xfrm>
        </p:grpSpPr>
        <p:sp>
          <p:nvSpPr>
            <p:cNvPr name="Freeform 73" id="73"/>
            <p:cNvSpPr/>
            <p:nvPr/>
          </p:nvSpPr>
          <p:spPr>
            <a:xfrm flipH="false" flipV="false" rot="0">
              <a:off x="0" y="0"/>
              <a:ext cx="1564673" cy="1704719"/>
            </a:xfrm>
            <a:custGeom>
              <a:avLst/>
              <a:gdLst/>
              <a:ahLst/>
              <a:cxnLst/>
              <a:rect r="r" b="b" t="t" l="l"/>
              <a:pathLst>
                <a:path h="1704719" w="1564673">
                  <a:moveTo>
                    <a:pt x="68058" y="0"/>
                  </a:moveTo>
                  <a:lnTo>
                    <a:pt x="1496616" y="0"/>
                  </a:lnTo>
                  <a:cubicBezTo>
                    <a:pt x="1534203" y="0"/>
                    <a:pt x="1564673" y="30470"/>
                    <a:pt x="1564673" y="68058"/>
                  </a:cubicBezTo>
                  <a:lnTo>
                    <a:pt x="1564673" y="1636661"/>
                  </a:lnTo>
                  <a:cubicBezTo>
                    <a:pt x="1564673" y="1674248"/>
                    <a:pt x="1534203" y="1704719"/>
                    <a:pt x="1496616" y="1704719"/>
                  </a:cubicBezTo>
                  <a:lnTo>
                    <a:pt x="68058" y="1704719"/>
                  </a:lnTo>
                  <a:cubicBezTo>
                    <a:pt x="30470" y="1704719"/>
                    <a:pt x="0" y="1674248"/>
                    <a:pt x="0" y="1636661"/>
                  </a:cubicBezTo>
                  <a:lnTo>
                    <a:pt x="0" y="68058"/>
                  </a:lnTo>
                  <a:cubicBezTo>
                    <a:pt x="0" y="30470"/>
                    <a:pt x="30470" y="0"/>
                    <a:pt x="68058" y="0"/>
                  </a:cubicBezTo>
                  <a:close/>
                </a:path>
              </a:pathLst>
            </a:custGeom>
            <a:solidFill>
              <a:srgbClr val="BFCEE8"/>
            </a:solidFill>
          </p:spPr>
        </p:sp>
        <p:sp>
          <p:nvSpPr>
            <p:cNvPr name="TextBox 74" id="74"/>
            <p:cNvSpPr txBox="true"/>
            <p:nvPr/>
          </p:nvSpPr>
          <p:spPr>
            <a:xfrm>
              <a:off x="0" y="-38100"/>
              <a:ext cx="1564673" cy="1742819"/>
            </a:xfrm>
            <a:prstGeom prst="rect">
              <a:avLst/>
            </a:prstGeom>
          </p:spPr>
          <p:txBody>
            <a:bodyPr anchor="ctr" rtlCol="false" tIns="49608" lIns="49608" bIns="49608" rIns="49608"/>
            <a:lstStyle/>
            <a:p>
              <a:pPr algn="ctr">
                <a:lnSpc>
                  <a:spcPts val="2591"/>
                </a:lnSpc>
              </a:pPr>
            </a:p>
          </p:txBody>
        </p:sp>
      </p:grpSp>
      <p:grpSp>
        <p:nvGrpSpPr>
          <p:cNvPr name="Group 75" id="75"/>
          <p:cNvGrpSpPr/>
          <p:nvPr/>
        </p:nvGrpSpPr>
        <p:grpSpPr>
          <a:xfrm rot="0">
            <a:off x="7645365" y="3806460"/>
            <a:ext cx="4455963" cy="5163299"/>
            <a:chOff x="0" y="0"/>
            <a:chExt cx="910838" cy="1055424"/>
          </a:xfrm>
        </p:grpSpPr>
        <p:sp>
          <p:nvSpPr>
            <p:cNvPr name="Freeform 76" id="76"/>
            <p:cNvSpPr/>
            <p:nvPr/>
          </p:nvSpPr>
          <p:spPr>
            <a:xfrm flipH="false" flipV="false" rot="0">
              <a:off x="0" y="0"/>
              <a:ext cx="910838" cy="1055424"/>
            </a:xfrm>
            <a:custGeom>
              <a:avLst/>
              <a:gdLst/>
              <a:ahLst/>
              <a:cxnLst/>
              <a:rect r="r" b="b" t="t" l="l"/>
              <a:pathLst>
                <a:path h="1055424" w="910838">
                  <a:moveTo>
                    <a:pt x="55598" y="0"/>
                  </a:moveTo>
                  <a:lnTo>
                    <a:pt x="855241" y="0"/>
                  </a:lnTo>
                  <a:cubicBezTo>
                    <a:pt x="869986" y="0"/>
                    <a:pt x="884128" y="5858"/>
                    <a:pt x="894554" y="16284"/>
                  </a:cubicBezTo>
                  <a:cubicBezTo>
                    <a:pt x="904981" y="26711"/>
                    <a:pt x="910838" y="40852"/>
                    <a:pt x="910838" y="55598"/>
                  </a:cubicBezTo>
                  <a:lnTo>
                    <a:pt x="910838" y="999826"/>
                  </a:lnTo>
                  <a:cubicBezTo>
                    <a:pt x="910838" y="1014572"/>
                    <a:pt x="904981" y="1028713"/>
                    <a:pt x="894554" y="1039140"/>
                  </a:cubicBezTo>
                  <a:cubicBezTo>
                    <a:pt x="884128" y="1049567"/>
                    <a:pt x="869986" y="1055424"/>
                    <a:pt x="855241" y="1055424"/>
                  </a:cubicBezTo>
                  <a:lnTo>
                    <a:pt x="55598" y="1055424"/>
                  </a:lnTo>
                  <a:cubicBezTo>
                    <a:pt x="40852" y="1055424"/>
                    <a:pt x="26711" y="1049567"/>
                    <a:pt x="16284" y="1039140"/>
                  </a:cubicBezTo>
                  <a:cubicBezTo>
                    <a:pt x="5858" y="1028713"/>
                    <a:pt x="0" y="1014572"/>
                    <a:pt x="0" y="999826"/>
                  </a:cubicBezTo>
                  <a:lnTo>
                    <a:pt x="0" y="55598"/>
                  </a:lnTo>
                  <a:cubicBezTo>
                    <a:pt x="0" y="40852"/>
                    <a:pt x="5858" y="26711"/>
                    <a:pt x="16284" y="16284"/>
                  </a:cubicBezTo>
                  <a:cubicBezTo>
                    <a:pt x="26711" y="5858"/>
                    <a:pt x="40852" y="0"/>
                    <a:pt x="55598" y="0"/>
                  </a:cubicBezTo>
                  <a:close/>
                </a:path>
              </a:pathLst>
            </a:custGeom>
            <a:blipFill>
              <a:blip r:embed="rId4"/>
              <a:stretch>
                <a:fillRect l="0" t="-2702" r="0" b="-2702"/>
              </a:stretch>
            </a:blipFill>
          </p:spPr>
        </p:sp>
      </p:grpSp>
      <p:grpSp>
        <p:nvGrpSpPr>
          <p:cNvPr name="Group 77" id="77"/>
          <p:cNvGrpSpPr/>
          <p:nvPr/>
        </p:nvGrpSpPr>
        <p:grpSpPr>
          <a:xfrm rot="0">
            <a:off x="11126616" y="2572091"/>
            <a:ext cx="1543050" cy="1543050"/>
            <a:chOff x="0" y="0"/>
            <a:chExt cx="812800" cy="812800"/>
          </a:xfrm>
        </p:grpSpPr>
        <p:sp>
          <p:nvSpPr>
            <p:cNvPr name="Freeform 78" id="7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name="TextBox 79" id="79"/>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Freeform 80" id="80"/>
          <p:cNvSpPr/>
          <p:nvPr/>
        </p:nvSpPr>
        <p:spPr>
          <a:xfrm flipH="false" flipV="false" rot="0">
            <a:off x="5962070" y="7033214"/>
            <a:ext cx="1607928" cy="1607928"/>
          </a:xfrm>
          <a:custGeom>
            <a:avLst/>
            <a:gdLst/>
            <a:ahLst/>
            <a:cxnLst/>
            <a:rect r="r" b="b" t="t" l="l"/>
            <a:pathLst>
              <a:path h="1607928" w="1607928">
                <a:moveTo>
                  <a:pt x="0" y="0"/>
                </a:moveTo>
                <a:lnTo>
                  <a:pt x="1607928" y="0"/>
                </a:lnTo>
                <a:lnTo>
                  <a:pt x="1607928" y="1607928"/>
                </a:lnTo>
                <a:lnTo>
                  <a:pt x="0" y="16079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81" id="81"/>
          <p:cNvGrpSpPr/>
          <p:nvPr/>
        </p:nvGrpSpPr>
        <p:grpSpPr>
          <a:xfrm rot="0">
            <a:off x="11594836" y="3019291"/>
            <a:ext cx="648650" cy="648650"/>
            <a:chOff x="0" y="0"/>
            <a:chExt cx="812800" cy="812800"/>
          </a:xfrm>
        </p:grpSpPr>
        <p:sp>
          <p:nvSpPr>
            <p:cNvPr name="Freeform 82" id="8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83" id="83"/>
            <p:cNvSpPr txBox="true"/>
            <p:nvPr/>
          </p:nvSpPr>
          <p:spPr>
            <a:xfrm>
              <a:off x="76200" y="38100"/>
              <a:ext cx="660400" cy="698500"/>
            </a:xfrm>
            <a:prstGeom prst="rect">
              <a:avLst/>
            </a:prstGeom>
          </p:spPr>
          <p:txBody>
            <a:bodyPr anchor="ctr" rtlCol="false" tIns="56696" lIns="56696" bIns="56696" rIns="56696"/>
            <a:lstStyle/>
            <a:p>
              <a:pPr algn="ctr">
                <a:lnSpc>
                  <a:spcPts val="2591"/>
                </a:lnSpc>
              </a:pPr>
            </a:p>
          </p:txBody>
        </p:sp>
      </p:grpSp>
      <p:grpSp>
        <p:nvGrpSpPr>
          <p:cNvPr name="Group 84" id="84"/>
          <p:cNvGrpSpPr/>
          <p:nvPr/>
        </p:nvGrpSpPr>
        <p:grpSpPr>
          <a:xfrm rot="0">
            <a:off x="1327755" y="5720092"/>
            <a:ext cx="3432684" cy="880348"/>
            <a:chOff x="0" y="0"/>
            <a:chExt cx="810063" cy="207749"/>
          </a:xfrm>
        </p:grpSpPr>
        <p:sp>
          <p:nvSpPr>
            <p:cNvPr name="Freeform 85" id="85"/>
            <p:cNvSpPr/>
            <p:nvPr/>
          </p:nvSpPr>
          <p:spPr>
            <a:xfrm flipH="false" flipV="false" rot="0">
              <a:off x="0" y="0"/>
              <a:ext cx="810063" cy="207749"/>
            </a:xfrm>
            <a:custGeom>
              <a:avLst/>
              <a:gdLst/>
              <a:ahLst/>
              <a:cxnLst/>
              <a:rect r="r" b="b" t="t" l="l"/>
              <a:pathLst>
                <a:path h="207749" w="810063">
                  <a:moveTo>
                    <a:pt x="103875" y="0"/>
                  </a:moveTo>
                  <a:lnTo>
                    <a:pt x="706188" y="0"/>
                  </a:lnTo>
                  <a:cubicBezTo>
                    <a:pt x="763557" y="0"/>
                    <a:pt x="810063" y="46506"/>
                    <a:pt x="810063" y="103875"/>
                  </a:cubicBezTo>
                  <a:lnTo>
                    <a:pt x="810063" y="103875"/>
                  </a:lnTo>
                  <a:cubicBezTo>
                    <a:pt x="810063" y="131424"/>
                    <a:pt x="799119" y="157845"/>
                    <a:pt x="779639" y="177325"/>
                  </a:cubicBezTo>
                  <a:cubicBezTo>
                    <a:pt x="760158" y="196805"/>
                    <a:pt x="733738" y="207749"/>
                    <a:pt x="706188" y="207749"/>
                  </a:cubicBezTo>
                  <a:lnTo>
                    <a:pt x="103875" y="207749"/>
                  </a:lnTo>
                  <a:cubicBezTo>
                    <a:pt x="46506" y="207749"/>
                    <a:pt x="0" y="161243"/>
                    <a:pt x="0" y="103875"/>
                  </a:cubicBezTo>
                  <a:lnTo>
                    <a:pt x="0" y="103875"/>
                  </a:lnTo>
                  <a:cubicBezTo>
                    <a:pt x="0" y="46506"/>
                    <a:pt x="46506" y="0"/>
                    <a:pt x="103875" y="0"/>
                  </a:cubicBezTo>
                  <a:close/>
                </a:path>
              </a:pathLst>
            </a:custGeom>
            <a:solidFill>
              <a:srgbClr val="FFFFFF"/>
            </a:solidFill>
          </p:spPr>
        </p:sp>
        <p:sp>
          <p:nvSpPr>
            <p:cNvPr name="TextBox 86" id="86"/>
            <p:cNvSpPr txBox="true"/>
            <p:nvPr/>
          </p:nvSpPr>
          <p:spPr>
            <a:xfrm>
              <a:off x="0" y="-38100"/>
              <a:ext cx="810063" cy="245849"/>
            </a:xfrm>
            <a:prstGeom prst="rect">
              <a:avLst/>
            </a:prstGeom>
          </p:spPr>
          <p:txBody>
            <a:bodyPr anchor="ctr" rtlCol="false" tIns="56696" lIns="56696" bIns="56696" rIns="56696"/>
            <a:lstStyle/>
            <a:p>
              <a:pPr algn="ctr">
                <a:lnSpc>
                  <a:spcPts val="2591"/>
                </a:lnSpc>
              </a:pPr>
            </a:p>
          </p:txBody>
        </p:sp>
      </p:grpSp>
      <p:sp>
        <p:nvSpPr>
          <p:cNvPr name="TextBox 87" id="87"/>
          <p:cNvSpPr txBox="true"/>
          <p:nvPr/>
        </p:nvSpPr>
        <p:spPr>
          <a:xfrm rot="0">
            <a:off x="1364897" y="6001153"/>
            <a:ext cx="2504215" cy="322326"/>
          </a:xfrm>
          <a:prstGeom prst="rect">
            <a:avLst/>
          </a:prstGeom>
        </p:spPr>
        <p:txBody>
          <a:bodyPr anchor="t" rtlCol="false" tIns="0" lIns="0" bIns="0" rIns="0">
            <a:spAutoFit/>
          </a:bodyPr>
          <a:lstStyle/>
          <a:p>
            <a:pPr algn="ctr">
              <a:lnSpc>
                <a:spcPts val="2592"/>
              </a:lnSpc>
            </a:pPr>
            <a:r>
              <a:rPr lang="en-US" b="true" sz="2400" spc="-170">
                <a:solidFill>
                  <a:srgbClr val="000000"/>
                </a:solidFill>
                <a:latin typeface="Montserrat Bold"/>
                <a:ea typeface="Montserrat Bold"/>
                <a:cs typeface="Montserrat Bold"/>
                <a:sym typeface="Montserrat Bold"/>
              </a:rPr>
              <a:t>Libraries</a:t>
            </a:r>
          </a:p>
        </p:txBody>
      </p:sp>
      <p:grpSp>
        <p:nvGrpSpPr>
          <p:cNvPr name="Group 88" id="88"/>
          <p:cNvGrpSpPr/>
          <p:nvPr/>
        </p:nvGrpSpPr>
        <p:grpSpPr>
          <a:xfrm rot="0">
            <a:off x="3869112" y="5809365"/>
            <a:ext cx="648650" cy="648650"/>
            <a:chOff x="0" y="0"/>
            <a:chExt cx="812800" cy="812800"/>
          </a:xfrm>
        </p:grpSpPr>
        <p:sp>
          <p:nvSpPr>
            <p:cNvPr name="Freeform 89" id="8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90" id="90"/>
            <p:cNvSpPr txBox="true"/>
            <p:nvPr/>
          </p:nvSpPr>
          <p:spPr>
            <a:xfrm>
              <a:off x="76200" y="38100"/>
              <a:ext cx="660400" cy="698500"/>
            </a:xfrm>
            <a:prstGeom prst="rect">
              <a:avLst/>
            </a:prstGeom>
          </p:spPr>
          <p:txBody>
            <a:bodyPr anchor="ctr" rtlCol="false" tIns="56696" lIns="56696" bIns="56696" rIns="56696"/>
            <a:lstStyle/>
            <a:p>
              <a:pPr algn="ctr">
                <a:lnSpc>
                  <a:spcPts val="2591"/>
                </a:lnSpc>
              </a:pP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645070" y="1583520"/>
            <a:ext cx="16997860" cy="8586280"/>
            <a:chOff x="0" y="0"/>
            <a:chExt cx="4476803" cy="2261407"/>
          </a:xfrm>
        </p:grpSpPr>
        <p:sp>
          <p:nvSpPr>
            <p:cNvPr name="Freeform 3" id="3"/>
            <p:cNvSpPr/>
            <p:nvPr/>
          </p:nvSpPr>
          <p:spPr>
            <a:xfrm flipH="false" flipV="false" rot="0">
              <a:off x="0" y="0"/>
              <a:ext cx="4476803" cy="2261407"/>
            </a:xfrm>
            <a:custGeom>
              <a:avLst/>
              <a:gdLst/>
              <a:ahLst/>
              <a:cxnLst/>
              <a:rect r="r" b="b" t="t" l="l"/>
              <a:pathLst>
                <a:path h="2261407" w="4476803">
                  <a:moveTo>
                    <a:pt x="23229" y="0"/>
                  </a:moveTo>
                  <a:lnTo>
                    <a:pt x="4453574" y="0"/>
                  </a:lnTo>
                  <a:cubicBezTo>
                    <a:pt x="4459735" y="0"/>
                    <a:pt x="4465643" y="2447"/>
                    <a:pt x="4469999" y="6804"/>
                  </a:cubicBezTo>
                  <a:cubicBezTo>
                    <a:pt x="4474356" y="11160"/>
                    <a:pt x="4476803" y="17068"/>
                    <a:pt x="4476803" y="23229"/>
                  </a:cubicBezTo>
                  <a:lnTo>
                    <a:pt x="4476803" y="2238178"/>
                  </a:lnTo>
                  <a:cubicBezTo>
                    <a:pt x="4476803" y="2244339"/>
                    <a:pt x="4474356" y="2250247"/>
                    <a:pt x="4469999" y="2254603"/>
                  </a:cubicBezTo>
                  <a:cubicBezTo>
                    <a:pt x="4465643" y="2258960"/>
                    <a:pt x="4459735" y="2261407"/>
                    <a:pt x="4453574" y="2261407"/>
                  </a:cubicBezTo>
                  <a:lnTo>
                    <a:pt x="23229" y="2261407"/>
                  </a:lnTo>
                  <a:cubicBezTo>
                    <a:pt x="10400" y="2261407"/>
                    <a:pt x="0" y="2251007"/>
                    <a:pt x="0" y="2238178"/>
                  </a:cubicBezTo>
                  <a:lnTo>
                    <a:pt x="0" y="23229"/>
                  </a:lnTo>
                  <a:cubicBezTo>
                    <a:pt x="0" y="17068"/>
                    <a:pt x="2447" y="11160"/>
                    <a:pt x="6804" y="6804"/>
                  </a:cubicBezTo>
                  <a:cubicBezTo>
                    <a:pt x="11160" y="2447"/>
                    <a:pt x="17068" y="0"/>
                    <a:pt x="23229" y="0"/>
                  </a:cubicBezTo>
                  <a:close/>
                </a:path>
              </a:pathLst>
            </a:custGeom>
            <a:solidFill>
              <a:srgbClr val="DCE2EB"/>
            </a:solidFill>
          </p:spPr>
        </p:sp>
        <p:sp>
          <p:nvSpPr>
            <p:cNvPr name="TextBox 4" id="4"/>
            <p:cNvSpPr txBox="true"/>
            <p:nvPr/>
          </p:nvSpPr>
          <p:spPr>
            <a:xfrm>
              <a:off x="0" y="-38100"/>
              <a:ext cx="4476803" cy="2299507"/>
            </a:xfrm>
            <a:prstGeom prst="rect">
              <a:avLst/>
            </a:prstGeom>
          </p:spPr>
          <p:txBody>
            <a:bodyPr anchor="ctr" rtlCol="false" tIns="50800" lIns="50800" bIns="50800" rIns="50800"/>
            <a:lstStyle/>
            <a:p>
              <a:pPr algn="ctr">
                <a:lnSpc>
                  <a:spcPts val="2591"/>
                </a:lnSpc>
              </a:pPr>
            </a:p>
          </p:txBody>
        </p:sp>
      </p:grpSp>
      <p:sp>
        <p:nvSpPr>
          <p:cNvPr name="Freeform 5" id="5"/>
          <p:cNvSpPr/>
          <p:nvPr/>
        </p:nvSpPr>
        <p:spPr>
          <a:xfrm flipH="false" flipV="false" rot="0">
            <a:off x="16736419" y="924288"/>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6" id="6"/>
          <p:cNvGrpSpPr/>
          <p:nvPr/>
        </p:nvGrpSpPr>
        <p:grpSpPr>
          <a:xfrm rot="0">
            <a:off x="1196080" y="214108"/>
            <a:ext cx="14373591" cy="1153595"/>
            <a:chOff x="0" y="0"/>
            <a:chExt cx="3785637" cy="303828"/>
          </a:xfrm>
        </p:grpSpPr>
        <p:sp>
          <p:nvSpPr>
            <p:cNvPr name="Freeform 7" id="7"/>
            <p:cNvSpPr/>
            <p:nvPr/>
          </p:nvSpPr>
          <p:spPr>
            <a:xfrm flipH="false" flipV="false" rot="0">
              <a:off x="0" y="0"/>
              <a:ext cx="3785637" cy="303828"/>
            </a:xfrm>
            <a:custGeom>
              <a:avLst/>
              <a:gdLst/>
              <a:ahLst/>
              <a:cxnLst/>
              <a:rect r="r" b="b" t="t" l="l"/>
              <a:pathLst>
                <a:path h="303828" w="3785637">
                  <a:moveTo>
                    <a:pt x="53862" y="0"/>
                  </a:moveTo>
                  <a:lnTo>
                    <a:pt x="3731775" y="0"/>
                  </a:lnTo>
                  <a:cubicBezTo>
                    <a:pt x="3746060" y="0"/>
                    <a:pt x="3759760" y="5675"/>
                    <a:pt x="3769861" y="15776"/>
                  </a:cubicBezTo>
                  <a:cubicBezTo>
                    <a:pt x="3779962" y="25877"/>
                    <a:pt x="3785637" y="39577"/>
                    <a:pt x="3785637" y="53862"/>
                  </a:cubicBezTo>
                  <a:lnTo>
                    <a:pt x="3785637" y="249965"/>
                  </a:lnTo>
                  <a:cubicBezTo>
                    <a:pt x="3785637" y="279713"/>
                    <a:pt x="3761522" y="303828"/>
                    <a:pt x="3731775" y="303828"/>
                  </a:cubicBezTo>
                  <a:lnTo>
                    <a:pt x="53862" y="303828"/>
                  </a:lnTo>
                  <a:cubicBezTo>
                    <a:pt x="39577" y="303828"/>
                    <a:pt x="25877" y="298153"/>
                    <a:pt x="15776" y="288052"/>
                  </a:cubicBezTo>
                  <a:cubicBezTo>
                    <a:pt x="5675" y="277951"/>
                    <a:pt x="0" y="264251"/>
                    <a:pt x="0" y="249965"/>
                  </a:cubicBezTo>
                  <a:lnTo>
                    <a:pt x="0" y="53862"/>
                  </a:lnTo>
                  <a:cubicBezTo>
                    <a:pt x="0" y="39577"/>
                    <a:pt x="5675" y="25877"/>
                    <a:pt x="15776" y="15776"/>
                  </a:cubicBezTo>
                  <a:cubicBezTo>
                    <a:pt x="25877" y="5675"/>
                    <a:pt x="39577" y="0"/>
                    <a:pt x="53862" y="0"/>
                  </a:cubicBezTo>
                  <a:close/>
                </a:path>
              </a:pathLst>
            </a:custGeom>
            <a:solidFill>
              <a:srgbClr val="000000">
                <a:alpha val="0"/>
              </a:srgbClr>
            </a:solidFill>
            <a:ln w="38100" cap="rnd">
              <a:solidFill>
                <a:srgbClr val="101B40"/>
              </a:solidFill>
              <a:prstDash val="solid"/>
              <a:round/>
            </a:ln>
          </p:spPr>
        </p:sp>
        <p:sp>
          <p:nvSpPr>
            <p:cNvPr name="TextBox 8" id="8"/>
            <p:cNvSpPr txBox="true"/>
            <p:nvPr/>
          </p:nvSpPr>
          <p:spPr>
            <a:xfrm>
              <a:off x="0" y="-38100"/>
              <a:ext cx="3785637" cy="341928"/>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6002414" y="386644"/>
            <a:ext cx="7482595" cy="844645"/>
            <a:chOff x="0" y="0"/>
            <a:chExt cx="1970724" cy="222458"/>
          </a:xfrm>
        </p:grpSpPr>
        <p:sp>
          <p:nvSpPr>
            <p:cNvPr name="Freeform 10" id="10"/>
            <p:cNvSpPr/>
            <p:nvPr/>
          </p:nvSpPr>
          <p:spPr>
            <a:xfrm flipH="false" flipV="false" rot="0">
              <a:off x="0" y="0"/>
              <a:ext cx="1970724" cy="222458"/>
            </a:xfrm>
            <a:custGeom>
              <a:avLst/>
              <a:gdLst/>
              <a:ahLst/>
              <a:cxnLst/>
              <a:rect r="r" b="b" t="t" l="l"/>
              <a:pathLst>
                <a:path h="222458" w="1970724">
                  <a:moveTo>
                    <a:pt x="103466" y="0"/>
                  </a:moveTo>
                  <a:lnTo>
                    <a:pt x="1867259" y="0"/>
                  </a:lnTo>
                  <a:cubicBezTo>
                    <a:pt x="1894700" y="0"/>
                    <a:pt x="1921016" y="10901"/>
                    <a:pt x="1940420" y="30304"/>
                  </a:cubicBezTo>
                  <a:cubicBezTo>
                    <a:pt x="1959824" y="49708"/>
                    <a:pt x="1970724" y="76025"/>
                    <a:pt x="1970724" y="103466"/>
                  </a:cubicBezTo>
                  <a:lnTo>
                    <a:pt x="1970724" y="118992"/>
                  </a:lnTo>
                  <a:cubicBezTo>
                    <a:pt x="1970724" y="146433"/>
                    <a:pt x="1959824" y="172750"/>
                    <a:pt x="1940420" y="192153"/>
                  </a:cubicBezTo>
                  <a:cubicBezTo>
                    <a:pt x="1921016" y="211557"/>
                    <a:pt x="1894700" y="222458"/>
                    <a:pt x="1867259" y="222458"/>
                  </a:cubicBezTo>
                  <a:lnTo>
                    <a:pt x="103466" y="222458"/>
                  </a:lnTo>
                  <a:cubicBezTo>
                    <a:pt x="76025" y="222458"/>
                    <a:pt x="49708" y="211557"/>
                    <a:pt x="30304" y="192153"/>
                  </a:cubicBezTo>
                  <a:cubicBezTo>
                    <a:pt x="10901" y="172750"/>
                    <a:pt x="0" y="146433"/>
                    <a:pt x="0" y="118992"/>
                  </a:cubicBezTo>
                  <a:lnTo>
                    <a:pt x="0" y="103466"/>
                  </a:lnTo>
                  <a:cubicBezTo>
                    <a:pt x="0" y="76025"/>
                    <a:pt x="10901" y="49708"/>
                    <a:pt x="30304" y="30304"/>
                  </a:cubicBezTo>
                  <a:cubicBezTo>
                    <a:pt x="49708" y="10901"/>
                    <a:pt x="76025" y="0"/>
                    <a:pt x="103466" y="0"/>
                  </a:cubicBezTo>
                  <a:close/>
                </a:path>
              </a:pathLst>
            </a:custGeom>
            <a:solidFill>
              <a:srgbClr val="101B40"/>
            </a:solidFill>
            <a:ln cap="rnd">
              <a:noFill/>
              <a:prstDash val="solid"/>
              <a:round/>
            </a:ln>
          </p:spPr>
        </p:sp>
        <p:sp>
          <p:nvSpPr>
            <p:cNvPr name="TextBox 11" id="11"/>
            <p:cNvSpPr txBox="true"/>
            <p:nvPr/>
          </p:nvSpPr>
          <p:spPr>
            <a:xfrm>
              <a:off x="0" y="-38100"/>
              <a:ext cx="1970724" cy="260558"/>
            </a:xfrm>
            <a:prstGeom prst="rect">
              <a:avLst/>
            </a:prstGeom>
          </p:spPr>
          <p:txBody>
            <a:bodyPr anchor="ctr" rtlCol="false" tIns="50800" lIns="50800" bIns="50800" rIns="50800"/>
            <a:lstStyle/>
            <a:p>
              <a:pPr algn="ctr">
                <a:lnSpc>
                  <a:spcPts val="2871"/>
                </a:lnSpc>
              </a:pPr>
            </a:p>
          </p:txBody>
        </p:sp>
      </p:grpSp>
      <p:sp>
        <p:nvSpPr>
          <p:cNvPr name="TextBox 12" id="12"/>
          <p:cNvSpPr txBox="true"/>
          <p:nvPr/>
        </p:nvSpPr>
        <p:spPr>
          <a:xfrm rot="0">
            <a:off x="1533083" y="594572"/>
            <a:ext cx="2081583"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3" id="13"/>
          <p:cNvSpPr txBox="true"/>
          <p:nvPr/>
        </p:nvSpPr>
        <p:spPr>
          <a:xfrm rot="0">
            <a:off x="3614666" y="594572"/>
            <a:ext cx="2387748"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4" id="14"/>
          <p:cNvSpPr txBox="true"/>
          <p:nvPr/>
        </p:nvSpPr>
        <p:spPr>
          <a:xfrm rot="0">
            <a:off x="6291264" y="553915"/>
            <a:ext cx="7193744" cy="39624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4F4F4"/>
                </a:solidFill>
                <a:latin typeface="Montserrat Bold"/>
                <a:ea typeface="Montserrat Bold"/>
                <a:cs typeface="Montserrat Bold"/>
                <a:sym typeface="Montserrat Bold"/>
              </a:rPr>
              <a:t>COMPARATIVE ANALYSIS OF MODELS</a:t>
            </a:r>
          </a:p>
        </p:txBody>
      </p:sp>
      <p:sp>
        <p:nvSpPr>
          <p:cNvPr name="TextBox 15" id="15"/>
          <p:cNvSpPr txBox="true"/>
          <p:nvPr/>
        </p:nvSpPr>
        <p:spPr>
          <a:xfrm rot="0">
            <a:off x="13770758" y="553915"/>
            <a:ext cx="1798913"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aphicFrame>
        <p:nvGraphicFramePr>
          <p:cNvPr name="Table 16" id="16"/>
          <p:cNvGraphicFramePr>
            <a:graphicFrameLocks noGrp="true"/>
          </p:cNvGraphicFramePr>
          <p:nvPr/>
        </p:nvGraphicFramePr>
        <p:xfrm>
          <a:off x="1444169" y="1848020"/>
          <a:ext cx="15815131" cy="8321780"/>
        </p:xfrm>
        <a:graphic>
          <a:graphicData uri="http://schemas.openxmlformats.org/drawingml/2006/table">
            <a:tbl>
              <a:tblPr/>
              <a:tblGrid>
                <a:gridCol w="2787929"/>
                <a:gridCol w="4579254"/>
                <a:gridCol w="8447949"/>
              </a:tblGrid>
              <a:tr h="1439327">
                <a:tc>
                  <a:txBody>
                    <a:bodyPr anchor="t" rtlCol="false"/>
                    <a:lstStyle/>
                    <a:p>
                      <a:pPr algn="ctr">
                        <a:lnSpc>
                          <a:spcPts val="3359"/>
                        </a:lnSpc>
                        <a:defRPr/>
                      </a:pPr>
                      <a:r>
                        <a:rPr lang="en-US" sz="2400" b="true">
                          <a:solidFill>
                            <a:srgbClr val="000000"/>
                          </a:solidFill>
                          <a:latin typeface="Montserrat Bold"/>
                          <a:ea typeface="Montserrat Bold"/>
                          <a:cs typeface="Montserrat Bold"/>
                          <a:sym typeface="Montserrat Bold"/>
                        </a:rPr>
                        <a:t>Paper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BFCEE8"/>
                    </a:solidFill>
                  </a:tcPr>
                </a:tc>
                <a:tc>
                  <a:txBody>
                    <a:bodyPr anchor="t" rtlCol="false"/>
                    <a:lstStyle/>
                    <a:p>
                      <a:pPr algn="ctr">
                        <a:lnSpc>
                          <a:spcPts val="3359"/>
                        </a:lnSpc>
                        <a:defRPr/>
                      </a:pPr>
                      <a:r>
                        <a:rPr lang="en-US" sz="2400" b="true">
                          <a:solidFill>
                            <a:srgbClr val="000000"/>
                          </a:solidFill>
                          <a:latin typeface="Montserrat Bold"/>
                          <a:ea typeface="Montserrat Bold"/>
                          <a:cs typeface="Montserrat Bold"/>
                          <a:sym typeface="Montserrat Bold"/>
                        </a:rPr>
                        <a:t>Focus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BFCEE8"/>
                    </a:solidFill>
                  </a:tcPr>
                </a:tc>
                <a:tc>
                  <a:txBody>
                    <a:bodyPr anchor="t" rtlCol="false"/>
                    <a:lstStyle/>
                    <a:p>
                      <a:pPr algn="ctr">
                        <a:lnSpc>
                          <a:spcPts val="3359"/>
                        </a:lnSpc>
                        <a:defRPr/>
                      </a:pPr>
                      <a:r>
                        <a:rPr lang="en-US" sz="2400" b="true">
                          <a:solidFill>
                            <a:srgbClr val="000000"/>
                          </a:solidFill>
                          <a:latin typeface="Montserrat Bold"/>
                          <a:ea typeface="Montserrat Bold"/>
                          <a:cs typeface="Montserrat Bold"/>
                          <a:sym typeface="Montserrat Bold"/>
                        </a:rPr>
                        <a:t>Key Contribution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BFCEE8"/>
                    </a:solidFill>
                  </a:tcPr>
                </a:tc>
              </a:tr>
              <a:tr h="1370567">
                <a:tc>
                  <a:txBody>
                    <a:bodyPr anchor="t" rtlCol="false"/>
                    <a:lstStyle/>
                    <a:p>
                      <a:pPr algn="ctr">
                        <a:lnSpc>
                          <a:spcPts val="3359"/>
                        </a:lnSpc>
                        <a:defRPr/>
                      </a:pPr>
                      <a:r>
                        <a:rPr lang="en-US" sz="2400">
                          <a:solidFill>
                            <a:srgbClr val="000000"/>
                          </a:solidFill>
                          <a:latin typeface="Montserrat"/>
                          <a:ea typeface="Montserrat"/>
                          <a:cs typeface="Montserrat"/>
                          <a:sym typeface="Montserrat"/>
                        </a:rPr>
                        <a:t>Liu (2024)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00000"/>
                          </a:solidFill>
                          <a:latin typeface="Montserrat"/>
                          <a:ea typeface="Montserrat"/>
                          <a:cs typeface="Montserrat"/>
                          <a:sym typeface="Montserrat"/>
                        </a:rPr>
                        <a:t>AI in Accounting &amp; Financial Mgmt.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359"/>
                        </a:lnSpc>
                        <a:defRPr/>
                      </a:pPr>
                      <a:r>
                        <a:rPr lang="en-US" sz="2400">
                          <a:solidFill>
                            <a:srgbClr val="000000"/>
                          </a:solidFill>
                          <a:latin typeface="Montserrat"/>
                          <a:ea typeface="Montserrat"/>
                          <a:cs typeface="Montserrat"/>
                          <a:sym typeface="Montserrat"/>
                        </a:rPr>
                        <a:t>Innovative AI use in </a:t>
                      </a:r>
                      <a:r>
                        <a:rPr lang="en-US" sz="2400" b="true">
                          <a:solidFill>
                            <a:srgbClr val="000000"/>
                          </a:solidFill>
                          <a:latin typeface="Montserrat Bold"/>
                          <a:ea typeface="Montserrat Bold"/>
                          <a:cs typeface="Montserrat Bold"/>
                          <a:sym typeface="Montserrat Bold"/>
                        </a:rPr>
                        <a:t>fraud detection, auditing, forecasting</a:t>
                      </a:r>
                      <a:r>
                        <a:rPr lang="en-US" sz="2400">
                          <a:solidFill>
                            <a:srgbClr val="000000"/>
                          </a:solidFill>
                          <a:latin typeface="Montserrat"/>
                          <a:ea typeface="Montserrat"/>
                          <a:cs typeface="Montserrat"/>
                          <a:sym typeface="Montserrat"/>
                        </a:rPr>
                        <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581138">
                <a:tc>
                  <a:txBody>
                    <a:bodyPr anchor="t" rtlCol="false"/>
                    <a:lstStyle/>
                    <a:p>
                      <a:pPr algn="ctr">
                        <a:lnSpc>
                          <a:spcPts val="3359"/>
                        </a:lnSpc>
                        <a:defRPr/>
                      </a:pPr>
                      <a:r>
                        <a:rPr lang="en-US" sz="2400">
                          <a:solidFill>
                            <a:srgbClr val="000000"/>
                          </a:solidFill>
                          <a:latin typeface="Montserrat"/>
                          <a:ea typeface="Montserrat"/>
                          <a:cs typeface="Montserrat"/>
                          <a:sym typeface="Montserrat"/>
                        </a:rPr>
                        <a:t>Rahim &amp; Chishti (2024)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00000"/>
                          </a:solidFill>
                          <a:latin typeface="Montserrat"/>
                          <a:ea typeface="Montserrat"/>
                          <a:cs typeface="Montserrat"/>
                          <a:sym typeface="Montserrat"/>
                        </a:rPr>
                        <a:t>AI in Accounting &amp; Finance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359"/>
                        </a:lnSpc>
                        <a:defRPr/>
                      </a:pPr>
                      <a:r>
                        <a:rPr lang="en-US" sz="2400">
                          <a:solidFill>
                            <a:srgbClr val="000000"/>
                          </a:solidFill>
                          <a:latin typeface="Montserrat"/>
                          <a:ea typeface="Montserrat"/>
                          <a:cs typeface="Montserrat"/>
                          <a:sym typeface="Montserrat"/>
                        </a:rPr>
                        <a:t>Broad review of </a:t>
                      </a:r>
                      <a:r>
                        <a:rPr lang="en-US" sz="2400" b="true">
                          <a:solidFill>
                            <a:srgbClr val="000000"/>
                          </a:solidFill>
                          <a:latin typeface="Montserrat Bold"/>
                          <a:ea typeface="Montserrat Bold"/>
                          <a:cs typeface="Montserrat Bold"/>
                          <a:sym typeface="Montserrat Bold"/>
                        </a:rPr>
                        <a:t>ML, NLP, robotics in finance</a:t>
                      </a:r>
                      <a:r>
                        <a:rPr lang="en-US" sz="2400">
                          <a:solidFill>
                            <a:srgbClr val="000000"/>
                          </a:solidFill>
                          <a:latin typeface="Montserrat"/>
                          <a:ea typeface="Montserrat"/>
                          <a:cs typeface="Montserrat"/>
                          <a:sym typeface="Montserrat"/>
                        </a:rPr>
                        <a:t>, efficiency insights.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686925">
                <a:tc>
                  <a:txBody>
                    <a:bodyPr anchor="t" rtlCol="false"/>
                    <a:lstStyle/>
                    <a:p>
                      <a:pPr algn="ctr">
                        <a:lnSpc>
                          <a:spcPts val="3359"/>
                        </a:lnSpc>
                        <a:defRPr/>
                      </a:pPr>
                      <a:r>
                        <a:rPr lang="en-US" sz="2400">
                          <a:solidFill>
                            <a:srgbClr val="000000"/>
                          </a:solidFill>
                          <a:latin typeface="Montserrat"/>
                          <a:ea typeface="Montserrat"/>
                          <a:cs typeface="Montserrat"/>
                          <a:sym typeface="Montserrat"/>
                        </a:rPr>
                        <a:t>Kuaiber et al. (2024)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00000"/>
                          </a:solidFill>
                          <a:latin typeface="Montserrat"/>
                          <a:ea typeface="Montserrat"/>
                          <a:cs typeface="Montserrat"/>
                          <a:sym typeface="Montserrat"/>
                        </a:rPr>
                        <a:t>AI &amp; Automation in Reporting</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359"/>
                        </a:lnSpc>
                        <a:defRPr/>
                      </a:pPr>
                      <a:r>
                        <a:rPr lang="en-US" sz="2400">
                          <a:solidFill>
                            <a:srgbClr val="000000"/>
                          </a:solidFill>
                          <a:latin typeface="Montserrat"/>
                          <a:ea typeface="Montserrat"/>
                          <a:cs typeface="Montserrat"/>
                          <a:sym typeface="Montserrat"/>
                        </a:rPr>
                        <a:t>Demonstrates </a:t>
                      </a:r>
                      <a:r>
                        <a:rPr lang="en-US" sz="2400" b="true">
                          <a:solidFill>
                            <a:srgbClr val="000000"/>
                          </a:solidFill>
                          <a:latin typeface="Montserrat Bold"/>
                          <a:ea typeface="Montserrat Bold"/>
                          <a:cs typeface="Montserrat Bold"/>
                          <a:sym typeface="Montserrat Bold"/>
                        </a:rPr>
                        <a:t>automation in financial reporting</a:t>
                      </a:r>
                      <a:r>
                        <a:rPr lang="en-US" sz="2400">
                          <a:solidFill>
                            <a:srgbClr val="000000"/>
                          </a:solidFill>
                          <a:latin typeface="Montserrat"/>
                          <a:ea typeface="Montserrat"/>
                          <a:cs typeface="Montserrat"/>
                          <a:sym typeface="Montserrat"/>
                        </a:rPr>
                        <a:t> using AI.</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243823">
                <a:tc>
                  <a:txBody>
                    <a:bodyPr anchor="t" rtlCol="false"/>
                    <a:lstStyle/>
                    <a:p>
                      <a:pPr algn="ctr">
                        <a:lnSpc>
                          <a:spcPts val="3359"/>
                        </a:lnSpc>
                        <a:defRPr/>
                      </a:pPr>
                      <a:r>
                        <a:rPr lang="en-US" sz="2400">
                          <a:solidFill>
                            <a:srgbClr val="000000"/>
                          </a:solidFill>
                          <a:latin typeface="Montserrat"/>
                          <a:ea typeface="Montserrat"/>
                          <a:cs typeface="Montserrat"/>
                          <a:sym typeface="Montserrat"/>
                        </a:rPr>
                        <a:t>Gideon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000000"/>
                          </a:solidFill>
                          <a:latin typeface="Montserrat"/>
                          <a:ea typeface="Montserrat"/>
                          <a:cs typeface="Montserrat"/>
                          <a:sym typeface="Montserrat"/>
                        </a:rPr>
                        <a:t>AI-powered ERP Integration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359"/>
                        </a:lnSpc>
                        <a:defRPr/>
                      </a:pPr>
                      <a:r>
                        <a:rPr lang="en-US" sz="2400">
                          <a:solidFill>
                            <a:srgbClr val="000000"/>
                          </a:solidFill>
                          <a:latin typeface="Montserrat"/>
                          <a:ea typeface="Montserrat"/>
                          <a:cs typeface="Montserrat"/>
                          <a:sym typeface="Montserrat"/>
                        </a:rPr>
                        <a:t>Combines </a:t>
                      </a:r>
                      <a:r>
                        <a:rPr lang="en-US" sz="2400" b="true">
                          <a:solidFill>
                            <a:srgbClr val="000000"/>
                          </a:solidFill>
                          <a:latin typeface="Montserrat Bold"/>
                          <a:ea typeface="Montserrat Bold"/>
                          <a:cs typeface="Montserrat Bold"/>
                          <a:sym typeface="Montserrat Bold"/>
                        </a:rPr>
                        <a:t>LLM + RAG + Agentic AI</a:t>
                      </a:r>
                      <a:r>
                        <a:rPr lang="en-US" sz="2400">
                          <a:solidFill>
                            <a:srgbClr val="000000"/>
                          </a:solidFill>
                          <a:latin typeface="Montserrat"/>
                          <a:ea typeface="Montserrat"/>
                          <a:cs typeface="Montserrat"/>
                          <a:sym typeface="Montserrat"/>
                        </a:rPr>
                        <a:t> inside Odoo: document analysis, semantic search, table-to-record automation across </a:t>
                      </a:r>
                      <a:r>
                        <a:rPr lang="en-US" sz="2400" b="true">
                          <a:solidFill>
                            <a:srgbClr val="000000"/>
                          </a:solidFill>
                          <a:latin typeface="Montserrat Bold"/>
                          <a:ea typeface="Montserrat Bold"/>
                          <a:cs typeface="Montserrat Bold"/>
                          <a:sym typeface="Montserrat Bold"/>
                        </a:rPr>
                        <a:t>sales, purchase, HR, inventory, and expenses</a:t>
                      </a:r>
                      <a:r>
                        <a:rPr lang="en-US" sz="2400">
                          <a:solidFill>
                            <a:srgbClr val="000000"/>
                          </a:solidFill>
                          <a:latin typeface="Montserrat"/>
                          <a:ea typeface="Montserrat"/>
                          <a:cs typeface="Montserrat"/>
                          <a:sym typeface="Montserrat"/>
                        </a:rPr>
                        <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3" id="3"/>
          <p:cNvGrpSpPr/>
          <p:nvPr/>
        </p:nvGrpSpPr>
        <p:grpSpPr>
          <a:xfrm rot="0">
            <a:off x="3971468" y="497881"/>
            <a:ext cx="12292689" cy="1246588"/>
            <a:chOff x="0" y="0"/>
            <a:chExt cx="16390253" cy="1662118"/>
          </a:xfrm>
        </p:grpSpPr>
        <p:grpSp>
          <p:nvGrpSpPr>
            <p:cNvPr name="Group 4" id="4"/>
            <p:cNvGrpSpPr/>
            <p:nvPr/>
          </p:nvGrpSpPr>
          <p:grpSpPr>
            <a:xfrm rot="0">
              <a:off x="0" y="0"/>
              <a:ext cx="16390253" cy="1662118"/>
              <a:chOff x="0" y="0"/>
              <a:chExt cx="3237581" cy="328320"/>
            </a:xfrm>
          </p:grpSpPr>
          <p:sp>
            <p:nvSpPr>
              <p:cNvPr name="Freeform 5" id="5"/>
              <p:cNvSpPr/>
              <p:nvPr/>
            </p:nvSpPr>
            <p:spPr>
              <a:xfrm flipH="false" flipV="false" rot="0">
                <a:off x="0" y="0"/>
                <a:ext cx="3237581" cy="328320"/>
              </a:xfrm>
              <a:custGeom>
                <a:avLst/>
                <a:gdLst/>
                <a:ahLst/>
                <a:cxnLst/>
                <a:rect r="r" b="b" t="t" l="l"/>
                <a:pathLst>
                  <a:path h="328320" w="3237581">
                    <a:moveTo>
                      <a:pt x="62980" y="0"/>
                    </a:moveTo>
                    <a:lnTo>
                      <a:pt x="3174601" y="0"/>
                    </a:lnTo>
                    <a:cubicBezTo>
                      <a:pt x="3209384" y="0"/>
                      <a:pt x="3237581" y="28197"/>
                      <a:pt x="3237581" y="62980"/>
                    </a:cubicBezTo>
                    <a:lnTo>
                      <a:pt x="3237581" y="265340"/>
                    </a:lnTo>
                    <a:cubicBezTo>
                      <a:pt x="3237581" y="282043"/>
                      <a:pt x="3230946" y="298062"/>
                      <a:pt x="3219135" y="309873"/>
                    </a:cubicBezTo>
                    <a:cubicBezTo>
                      <a:pt x="3207323" y="321684"/>
                      <a:pt x="3191304" y="328320"/>
                      <a:pt x="3174601" y="328320"/>
                    </a:cubicBezTo>
                    <a:lnTo>
                      <a:pt x="62980" y="328320"/>
                    </a:lnTo>
                    <a:cubicBezTo>
                      <a:pt x="46277" y="328320"/>
                      <a:pt x="30257" y="321684"/>
                      <a:pt x="18446" y="309873"/>
                    </a:cubicBezTo>
                    <a:cubicBezTo>
                      <a:pt x="6635" y="298062"/>
                      <a:pt x="0" y="282043"/>
                      <a:pt x="0" y="265340"/>
                    </a:cubicBezTo>
                    <a:lnTo>
                      <a:pt x="0" y="62980"/>
                    </a:lnTo>
                    <a:cubicBezTo>
                      <a:pt x="0" y="46277"/>
                      <a:pt x="6635" y="30257"/>
                      <a:pt x="18446" y="18446"/>
                    </a:cubicBezTo>
                    <a:cubicBezTo>
                      <a:pt x="30257" y="6635"/>
                      <a:pt x="46277" y="0"/>
                      <a:pt x="62980" y="0"/>
                    </a:cubicBezTo>
                    <a:close/>
                  </a:path>
                </a:pathLst>
              </a:custGeom>
              <a:solidFill>
                <a:srgbClr val="000000">
                  <a:alpha val="0"/>
                </a:srgbClr>
              </a:solidFill>
              <a:ln w="38100" cap="rnd">
                <a:solidFill>
                  <a:srgbClr val="101B40"/>
                </a:solidFill>
                <a:prstDash val="solid"/>
                <a:round/>
              </a:ln>
            </p:spPr>
          </p:sp>
          <p:sp>
            <p:nvSpPr>
              <p:cNvPr name="TextBox 6" id="6"/>
              <p:cNvSpPr txBox="true"/>
              <p:nvPr/>
            </p:nvSpPr>
            <p:spPr>
              <a:xfrm>
                <a:off x="0" y="-38100"/>
                <a:ext cx="3237581" cy="366420"/>
              </a:xfrm>
              <a:prstGeom prst="rect">
                <a:avLst/>
              </a:prstGeom>
            </p:spPr>
            <p:txBody>
              <a:bodyPr anchor="ctr" rtlCol="false" tIns="50800" lIns="50800" bIns="50800" rIns="50800"/>
              <a:lstStyle/>
              <a:p>
                <a:pPr algn="ctr">
                  <a:lnSpc>
                    <a:spcPts val="2871"/>
                  </a:lnSpc>
                </a:pPr>
              </a:p>
            </p:txBody>
          </p:sp>
        </p:grpSp>
        <p:grpSp>
          <p:nvGrpSpPr>
            <p:cNvPr name="Group 7" id="7"/>
            <p:cNvGrpSpPr/>
            <p:nvPr/>
          </p:nvGrpSpPr>
          <p:grpSpPr>
            <a:xfrm rot="0">
              <a:off x="6758410" y="242313"/>
              <a:ext cx="6908848" cy="1177492"/>
              <a:chOff x="0" y="0"/>
              <a:chExt cx="1364711" cy="232591"/>
            </a:xfrm>
          </p:grpSpPr>
          <p:sp>
            <p:nvSpPr>
              <p:cNvPr name="Freeform 8" id="8"/>
              <p:cNvSpPr/>
              <p:nvPr/>
            </p:nvSpPr>
            <p:spPr>
              <a:xfrm flipH="false" flipV="false" rot="0">
                <a:off x="0" y="0"/>
                <a:ext cx="1364711" cy="232591"/>
              </a:xfrm>
              <a:custGeom>
                <a:avLst/>
                <a:gdLst/>
                <a:ahLst/>
                <a:cxnLst/>
                <a:rect r="r" b="b" t="t" l="l"/>
                <a:pathLst>
                  <a:path h="232591" w="1364711">
                    <a:moveTo>
                      <a:pt x="116296" y="0"/>
                    </a:moveTo>
                    <a:lnTo>
                      <a:pt x="1248415" y="0"/>
                    </a:lnTo>
                    <a:cubicBezTo>
                      <a:pt x="1279259" y="0"/>
                      <a:pt x="1308839" y="12253"/>
                      <a:pt x="1330649" y="34062"/>
                    </a:cubicBezTo>
                    <a:cubicBezTo>
                      <a:pt x="1352458" y="55872"/>
                      <a:pt x="1364711" y="85452"/>
                      <a:pt x="1364711" y="116296"/>
                    </a:cubicBezTo>
                    <a:lnTo>
                      <a:pt x="1364711" y="116296"/>
                    </a:lnTo>
                    <a:cubicBezTo>
                      <a:pt x="1364711" y="147139"/>
                      <a:pt x="1352458" y="176719"/>
                      <a:pt x="1330649" y="198529"/>
                    </a:cubicBezTo>
                    <a:cubicBezTo>
                      <a:pt x="1308839" y="220339"/>
                      <a:pt x="1279259" y="232591"/>
                      <a:pt x="1248415" y="232591"/>
                    </a:cubicBezTo>
                    <a:lnTo>
                      <a:pt x="116296" y="232591"/>
                    </a:lnTo>
                    <a:cubicBezTo>
                      <a:pt x="85452" y="232591"/>
                      <a:pt x="55872" y="220339"/>
                      <a:pt x="34062" y="198529"/>
                    </a:cubicBezTo>
                    <a:cubicBezTo>
                      <a:pt x="12253" y="176719"/>
                      <a:pt x="0" y="147139"/>
                      <a:pt x="0" y="116296"/>
                    </a:cubicBezTo>
                    <a:lnTo>
                      <a:pt x="0" y="116296"/>
                    </a:lnTo>
                    <a:cubicBezTo>
                      <a:pt x="0" y="85452"/>
                      <a:pt x="12253" y="55872"/>
                      <a:pt x="34062" y="34062"/>
                    </a:cubicBezTo>
                    <a:cubicBezTo>
                      <a:pt x="55872" y="12253"/>
                      <a:pt x="85452" y="0"/>
                      <a:pt x="116296" y="0"/>
                    </a:cubicBezTo>
                    <a:close/>
                  </a:path>
                </a:pathLst>
              </a:custGeom>
              <a:solidFill>
                <a:srgbClr val="101B40"/>
              </a:solidFill>
              <a:ln cap="rnd">
                <a:noFill/>
                <a:prstDash val="solid"/>
                <a:round/>
              </a:ln>
            </p:spPr>
          </p:sp>
          <p:sp>
            <p:nvSpPr>
              <p:cNvPr name="TextBox 9" id="9"/>
              <p:cNvSpPr txBox="true"/>
              <p:nvPr/>
            </p:nvSpPr>
            <p:spPr>
              <a:xfrm>
                <a:off x="0" y="-38100"/>
                <a:ext cx="1364711" cy="270691"/>
              </a:xfrm>
              <a:prstGeom prst="rect">
                <a:avLst/>
              </a:prstGeom>
            </p:spPr>
            <p:txBody>
              <a:bodyPr anchor="ctr" rtlCol="false" tIns="50800" lIns="50800" bIns="50800" rIns="50800"/>
              <a:lstStyle/>
              <a:p>
                <a:pPr algn="ctr">
                  <a:lnSpc>
                    <a:spcPts val="2871"/>
                  </a:lnSpc>
                </a:pPr>
              </a:p>
            </p:txBody>
          </p:sp>
        </p:grpSp>
        <p:sp>
          <p:nvSpPr>
            <p:cNvPr name="TextBox 10" id="10"/>
            <p:cNvSpPr txBox="true"/>
            <p:nvPr/>
          </p:nvSpPr>
          <p:spPr>
            <a:xfrm rot="0">
              <a:off x="1552062" y="534918"/>
              <a:ext cx="22167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1" id="11"/>
            <p:cNvSpPr txBox="true"/>
            <p:nvPr/>
          </p:nvSpPr>
          <p:spPr>
            <a:xfrm rot="0">
              <a:off x="3768795" y="534918"/>
              <a:ext cx="2542777"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2" id="12"/>
            <p:cNvSpPr txBox="true"/>
            <p:nvPr/>
          </p:nvSpPr>
          <p:spPr>
            <a:xfrm rot="0">
              <a:off x="7415268" y="534918"/>
              <a:ext cx="5595131" cy="51562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UNIQUENESS IN PROJECT</a:t>
              </a:r>
            </a:p>
          </p:txBody>
        </p:sp>
        <p:sp>
          <p:nvSpPr>
            <p:cNvPr name="TextBox 13" id="13"/>
            <p:cNvSpPr txBox="true"/>
            <p:nvPr/>
          </p:nvSpPr>
          <p:spPr>
            <a:xfrm rot="0">
              <a:off x="13423619" y="596168"/>
              <a:ext cx="29666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pSp>
      <p:grpSp>
        <p:nvGrpSpPr>
          <p:cNvPr name="Group 14" id="14"/>
          <p:cNvGrpSpPr/>
          <p:nvPr/>
        </p:nvGrpSpPr>
        <p:grpSpPr>
          <a:xfrm rot="0">
            <a:off x="-942750" y="2337722"/>
            <a:ext cx="7047156" cy="6254075"/>
            <a:chOff x="0" y="0"/>
            <a:chExt cx="1856041" cy="1647164"/>
          </a:xfrm>
        </p:grpSpPr>
        <p:sp>
          <p:nvSpPr>
            <p:cNvPr name="Freeform 15" id="15"/>
            <p:cNvSpPr/>
            <p:nvPr/>
          </p:nvSpPr>
          <p:spPr>
            <a:xfrm flipH="false" flipV="false" rot="0">
              <a:off x="0" y="0"/>
              <a:ext cx="1856041" cy="1647164"/>
            </a:xfrm>
            <a:custGeom>
              <a:avLst/>
              <a:gdLst/>
              <a:ahLst/>
              <a:cxnLst/>
              <a:rect r="r" b="b" t="t" l="l"/>
              <a:pathLst>
                <a:path h="1647164" w="1856041">
                  <a:moveTo>
                    <a:pt x="56028" y="0"/>
                  </a:moveTo>
                  <a:lnTo>
                    <a:pt x="1800013" y="0"/>
                  </a:lnTo>
                  <a:cubicBezTo>
                    <a:pt x="1830957" y="0"/>
                    <a:pt x="1856041" y="25085"/>
                    <a:pt x="1856041" y="56028"/>
                  </a:cubicBezTo>
                  <a:lnTo>
                    <a:pt x="1856041" y="1591136"/>
                  </a:lnTo>
                  <a:cubicBezTo>
                    <a:pt x="1856041" y="1605995"/>
                    <a:pt x="1850138" y="1620246"/>
                    <a:pt x="1839631" y="1630754"/>
                  </a:cubicBezTo>
                  <a:cubicBezTo>
                    <a:pt x="1829124" y="1641261"/>
                    <a:pt x="1814873" y="1647164"/>
                    <a:pt x="1800013" y="1647164"/>
                  </a:cubicBezTo>
                  <a:lnTo>
                    <a:pt x="56028" y="1647164"/>
                  </a:lnTo>
                  <a:cubicBezTo>
                    <a:pt x="41168" y="1647164"/>
                    <a:pt x="26918" y="1641261"/>
                    <a:pt x="16410" y="1630754"/>
                  </a:cubicBezTo>
                  <a:cubicBezTo>
                    <a:pt x="5903" y="1620246"/>
                    <a:pt x="0" y="1605995"/>
                    <a:pt x="0" y="1591136"/>
                  </a:cubicBezTo>
                  <a:lnTo>
                    <a:pt x="0" y="56028"/>
                  </a:lnTo>
                  <a:cubicBezTo>
                    <a:pt x="0" y="41168"/>
                    <a:pt x="5903" y="26918"/>
                    <a:pt x="16410" y="16410"/>
                  </a:cubicBezTo>
                  <a:cubicBezTo>
                    <a:pt x="26918" y="5903"/>
                    <a:pt x="41168" y="0"/>
                    <a:pt x="56028" y="0"/>
                  </a:cubicBezTo>
                  <a:close/>
                </a:path>
              </a:pathLst>
            </a:custGeom>
            <a:solidFill>
              <a:srgbClr val="DCE2EB"/>
            </a:solidFill>
          </p:spPr>
        </p:sp>
        <p:sp>
          <p:nvSpPr>
            <p:cNvPr name="TextBox 16" id="16"/>
            <p:cNvSpPr txBox="true"/>
            <p:nvPr/>
          </p:nvSpPr>
          <p:spPr>
            <a:xfrm>
              <a:off x="0" y="-38100"/>
              <a:ext cx="1856041" cy="1685264"/>
            </a:xfrm>
            <a:prstGeom prst="rect">
              <a:avLst/>
            </a:prstGeom>
          </p:spPr>
          <p:txBody>
            <a:bodyPr anchor="ctr" rtlCol="false" tIns="50800" lIns="50800" bIns="50800" rIns="50800"/>
            <a:lstStyle/>
            <a:p>
              <a:pPr algn="ctr">
                <a:lnSpc>
                  <a:spcPts val="2591"/>
                </a:lnSpc>
              </a:pPr>
            </a:p>
          </p:txBody>
        </p:sp>
      </p:grpSp>
      <p:sp>
        <p:nvSpPr>
          <p:cNvPr name="Freeform 17" id="17"/>
          <p:cNvSpPr/>
          <p:nvPr/>
        </p:nvSpPr>
        <p:spPr>
          <a:xfrm flipH="false" flipV="false" rot="0">
            <a:off x="4938362" y="4063182"/>
            <a:ext cx="2160637" cy="2160637"/>
          </a:xfrm>
          <a:custGeom>
            <a:avLst/>
            <a:gdLst/>
            <a:ahLst/>
            <a:cxnLst/>
            <a:rect r="r" b="b" t="t" l="l"/>
            <a:pathLst>
              <a:path h="2160637" w="2160637">
                <a:moveTo>
                  <a:pt x="0" y="0"/>
                </a:moveTo>
                <a:lnTo>
                  <a:pt x="2160637" y="0"/>
                </a:lnTo>
                <a:lnTo>
                  <a:pt x="2160637" y="2160636"/>
                </a:lnTo>
                <a:lnTo>
                  <a:pt x="0" y="216063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8" id="18"/>
          <p:cNvSpPr/>
          <p:nvPr/>
        </p:nvSpPr>
        <p:spPr>
          <a:xfrm flipH="false" flipV="false" rot="0">
            <a:off x="-1176884" y="3001103"/>
            <a:ext cx="5965328" cy="7285897"/>
          </a:xfrm>
          <a:custGeom>
            <a:avLst/>
            <a:gdLst/>
            <a:ahLst/>
            <a:cxnLst/>
            <a:rect r="r" b="b" t="t" l="l"/>
            <a:pathLst>
              <a:path h="7285897" w="5965328">
                <a:moveTo>
                  <a:pt x="0" y="0"/>
                </a:moveTo>
                <a:lnTo>
                  <a:pt x="5965328" y="0"/>
                </a:lnTo>
                <a:lnTo>
                  <a:pt x="5965328" y="7285897"/>
                </a:lnTo>
                <a:lnTo>
                  <a:pt x="0" y="7285897"/>
                </a:lnTo>
                <a:lnTo>
                  <a:pt x="0" y="0"/>
                </a:lnTo>
                <a:close/>
              </a:path>
            </a:pathLst>
          </a:custGeom>
          <a:blipFill>
            <a:blip r:embed="rId6"/>
            <a:stretch>
              <a:fillRect l="0" t="0" r="0" b="0"/>
            </a:stretch>
          </a:blipFill>
        </p:spPr>
      </p:sp>
      <p:sp>
        <p:nvSpPr>
          <p:cNvPr name="TextBox 19" id="19"/>
          <p:cNvSpPr txBox="true"/>
          <p:nvPr/>
        </p:nvSpPr>
        <p:spPr>
          <a:xfrm rot="0">
            <a:off x="7117296" y="2669827"/>
            <a:ext cx="9146861" cy="6839585"/>
          </a:xfrm>
          <a:prstGeom prst="rect">
            <a:avLst/>
          </a:prstGeom>
        </p:spPr>
        <p:txBody>
          <a:bodyPr anchor="t" rtlCol="false" tIns="0" lIns="0" bIns="0" rIns="0">
            <a:spAutoFit/>
          </a:bodyPr>
          <a:lstStyle/>
          <a:p>
            <a:pPr algn="just" marL="561339" indent="-280669" lvl="1">
              <a:lnSpc>
                <a:spcPts val="3639"/>
              </a:lnSpc>
              <a:buFont typeface="Arial"/>
              <a:buChar char="•"/>
            </a:pPr>
            <a:r>
              <a:rPr lang="en-US" b="true" sz="2599" spc="-122">
                <a:solidFill>
                  <a:srgbClr val="000000"/>
                </a:solidFill>
                <a:latin typeface="Montserrat Bold"/>
                <a:ea typeface="Montserrat Bold"/>
                <a:cs typeface="Montserrat Bold"/>
                <a:sym typeface="Montserrat Bold"/>
              </a:rPr>
              <a:t>Seamless Odoo Integration</a:t>
            </a:r>
            <a:r>
              <a:rPr lang="en-US" sz="2599" spc="-122">
                <a:solidFill>
                  <a:srgbClr val="000000"/>
                </a:solidFill>
                <a:latin typeface="Montserrat"/>
                <a:ea typeface="Montserrat"/>
                <a:cs typeface="Montserrat"/>
                <a:sym typeface="Montserrat"/>
              </a:rPr>
              <a:t> – combines LLM + RAG directly into ERP workflows, not just standalone chat.</a:t>
            </a:r>
          </a:p>
          <a:p>
            <a:pPr algn="just" marL="561339" indent="-280669" lvl="1">
              <a:lnSpc>
                <a:spcPts val="3639"/>
              </a:lnSpc>
              <a:buFont typeface="Arial"/>
              <a:buChar char="•"/>
            </a:pPr>
            <a:r>
              <a:rPr lang="en-US" b="true" sz="2599" spc="-122">
                <a:solidFill>
                  <a:srgbClr val="000000"/>
                </a:solidFill>
                <a:latin typeface="Montserrat Bold"/>
                <a:ea typeface="Montserrat Bold"/>
                <a:cs typeface="Montserrat Bold"/>
                <a:sym typeface="Montserrat Bold"/>
              </a:rPr>
              <a:t>Agentic Capabilities </a:t>
            </a:r>
            <a:r>
              <a:rPr lang="en-US" sz="2599" spc="-122">
                <a:solidFill>
                  <a:srgbClr val="000000"/>
                </a:solidFill>
                <a:latin typeface="Montserrat"/>
                <a:ea typeface="Montserrat"/>
                <a:cs typeface="Montserrat"/>
                <a:sym typeface="Montserrat"/>
              </a:rPr>
              <a:t>– AI can not only answer but also act (e.g., append tables, create records, trigger workflows).</a:t>
            </a:r>
          </a:p>
          <a:p>
            <a:pPr algn="just" marL="561339" indent="-280669" lvl="1">
              <a:lnSpc>
                <a:spcPts val="3639"/>
              </a:lnSpc>
              <a:buFont typeface="Arial"/>
              <a:buChar char="•"/>
            </a:pPr>
            <a:r>
              <a:rPr lang="en-US" b="true" sz="2599" spc="-122">
                <a:solidFill>
                  <a:srgbClr val="000000"/>
                </a:solidFill>
                <a:latin typeface="Montserrat Bold"/>
                <a:ea typeface="Montserrat Bold"/>
                <a:cs typeface="Montserrat Bold"/>
                <a:sym typeface="Montserrat Bold"/>
              </a:rPr>
              <a:t>Adaptive RAG</a:t>
            </a:r>
            <a:r>
              <a:rPr lang="en-US" sz="2599" spc="-122">
                <a:solidFill>
                  <a:srgbClr val="000000"/>
                </a:solidFill>
                <a:latin typeface="Montserrat"/>
                <a:ea typeface="Montserrat"/>
                <a:cs typeface="Montserrat"/>
                <a:sym typeface="Montserrat"/>
              </a:rPr>
              <a:t> – relevance boosting, similarity scoring, and multi-model embeddings for more accurate retrieval.</a:t>
            </a:r>
          </a:p>
          <a:p>
            <a:pPr algn="just" marL="561339" indent="-280669" lvl="1">
              <a:lnSpc>
                <a:spcPts val="3639"/>
              </a:lnSpc>
              <a:buFont typeface="Arial"/>
              <a:buChar char="•"/>
            </a:pPr>
            <a:r>
              <a:rPr lang="en-US" b="true" sz="2599" spc="-122">
                <a:solidFill>
                  <a:srgbClr val="000000"/>
                </a:solidFill>
                <a:latin typeface="Montserrat Bold"/>
                <a:ea typeface="Montserrat Bold"/>
                <a:cs typeface="Montserrat Bold"/>
                <a:sym typeface="Montserrat Bold"/>
              </a:rPr>
              <a:t>End-to-End Automation </a:t>
            </a:r>
            <a:r>
              <a:rPr lang="en-US" sz="2599" spc="-122">
                <a:solidFill>
                  <a:srgbClr val="000000"/>
                </a:solidFill>
                <a:latin typeface="Montserrat"/>
                <a:ea typeface="Montserrat"/>
                <a:cs typeface="Montserrat"/>
                <a:sym typeface="Montserrat"/>
              </a:rPr>
              <a:t>– from reading business documents → extracting insights → creating ERP records.</a:t>
            </a:r>
          </a:p>
          <a:p>
            <a:pPr algn="just" marL="561339" indent="-280669" lvl="1">
              <a:lnSpc>
                <a:spcPts val="3639"/>
              </a:lnSpc>
              <a:buFont typeface="Arial"/>
              <a:buChar char="•"/>
            </a:pPr>
            <a:r>
              <a:rPr lang="en-US" b="true" sz="2599" spc="-122">
                <a:solidFill>
                  <a:srgbClr val="000000"/>
                </a:solidFill>
                <a:latin typeface="Montserrat Bold"/>
                <a:ea typeface="Montserrat Bold"/>
                <a:cs typeface="Montserrat Bold"/>
                <a:sym typeface="Montserrat Bold"/>
              </a:rPr>
              <a:t>Expense Analysis</a:t>
            </a:r>
            <a:r>
              <a:rPr lang="en-US" sz="2599" spc="-122">
                <a:solidFill>
                  <a:srgbClr val="000000"/>
                </a:solidFill>
                <a:latin typeface="Montserrat"/>
                <a:ea typeface="Montserrat"/>
                <a:cs typeface="Montserrat"/>
                <a:sym typeface="Montserrat"/>
              </a:rPr>
              <a:t> – Identifies, categorizes, and summarizes employee or product-related expenses.</a:t>
            </a:r>
          </a:p>
          <a:p>
            <a:pPr algn="just" marL="561339" indent="-280669" lvl="1">
              <a:lnSpc>
                <a:spcPts val="3639"/>
              </a:lnSpc>
              <a:buFont typeface="Arial"/>
              <a:buChar char="•"/>
            </a:pPr>
            <a:r>
              <a:rPr lang="en-US" b="true" sz="2599" spc="-122">
                <a:solidFill>
                  <a:srgbClr val="000000"/>
                </a:solidFill>
                <a:latin typeface="Montserrat Bold"/>
                <a:ea typeface="Montserrat Bold"/>
                <a:cs typeface="Montserrat Bold"/>
                <a:sym typeface="Montserrat Bold"/>
              </a:rPr>
              <a:t>Product Sales Analysis</a:t>
            </a:r>
            <a:r>
              <a:rPr lang="en-US" sz="2599" spc="-122">
                <a:solidFill>
                  <a:srgbClr val="000000"/>
                </a:solidFill>
                <a:latin typeface="Montserrat"/>
                <a:ea typeface="Montserrat"/>
                <a:cs typeface="Montserrat"/>
                <a:sym typeface="Montserrat"/>
              </a:rPr>
              <a:t> – Tracks stock movement, valuations, and product quantities for better decision-making.</a:t>
            </a:r>
          </a:p>
        </p:txBody>
      </p:sp>
      <p:sp>
        <p:nvSpPr>
          <p:cNvPr name="Freeform 20" id="20"/>
          <p:cNvSpPr/>
          <p:nvPr/>
        </p:nvSpPr>
        <p:spPr>
          <a:xfrm flipH="false" flipV="false" rot="0">
            <a:off x="16685746" y="8457173"/>
            <a:ext cx="1602254" cy="1602254"/>
          </a:xfrm>
          <a:custGeom>
            <a:avLst/>
            <a:gdLst/>
            <a:ahLst/>
            <a:cxnLst/>
            <a:rect r="r" b="b" t="t" l="l"/>
            <a:pathLst>
              <a:path h="1602254" w="1602254">
                <a:moveTo>
                  <a:pt x="0" y="0"/>
                </a:moveTo>
                <a:lnTo>
                  <a:pt x="1602254" y="0"/>
                </a:lnTo>
                <a:lnTo>
                  <a:pt x="1602254" y="1602254"/>
                </a:lnTo>
                <a:lnTo>
                  <a:pt x="0" y="160225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759505" y="493053"/>
            <a:ext cx="17247112" cy="9401597"/>
            <a:chOff x="0" y="0"/>
            <a:chExt cx="4542449" cy="2476141"/>
          </a:xfrm>
        </p:grpSpPr>
        <p:sp>
          <p:nvSpPr>
            <p:cNvPr name="Freeform 3" id="3"/>
            <p:cNvSpPr/>
            <p:nvPr/>
          </p:nvSpPr>
          <p:spPr>
            <a:xfrm flipH="false" flipV="false" rot="0">
              <a:off x="0" y="0"/>
              <a:ext cx="4542449" cy="2476141"/>
            </a:xfrm>
            <a:custGeom>
              <a:avLst/>
              <a:gdLst/>
              <a:ahLst/>
              <a:cxnLst/>
              <a:rect r="r" b="b" t="t" l="l"/>
              <a:pathLst>
                <a:path h="2476141" w="4542449">
                  <a:moveTo>
                    <a:pt x="22893" y="0"/>
                  </a:moveTo>
                  <a:lnTo>
                    <a:pt x="4519556" y="0"/>
                  </a:lnTo>
                  <a:cubicBezTo>
                    <a:pt x="4525628" y="0"/>
                    <a:pt x="4531451" y="2412"/>
                    <a:pt x="4535744" y="6705"/>
                  </a:cubicBezTo>
                  <a:cubicBezTo>
                    <a:pt x="4540037" y="10998"/>
                    <a:pt x="4542449" y="16821"/>
                    <a:pt x="4542449" y="22893"/>
                  </a:cubicBezTo>
                  <a:lnTo>
                    <a:pt x="4542449" y="2453248"/>
                  </a:lnTo>
                  <a:cubicBezTo>
                    <a:pt x="4542449" y="2459319"/>
                    <a:pt x="4540037" y="2465142"/>
                    <a:pt x="4535744" y="2469436"/>
                  </a:cubicBezTo>
                  <a:cubicBezTo>
                    <a:pt x="4531451" y="2473729"/>
                    <a:pt x="4525628" y="2476141"/>
                    <a:pt x="4519556" y="2476141"/>
                  </a:cubicBezTo>
                  <a:lnTo>
                    <a:pt x="22893" y="2476141"/>
                  </a:lnTo>
                  <a:cubicBezTo>
                    <a:pt x="10250" y="2476141"/>
                    <a:pt x="0" y="2465891"/>
                    <a:pt x="0" y="2453248"/>
                  </a:cubicBezTo>
                  <a:lnTo>
                    <a:pt x="0" y="22893"/>
                  </a:lnTo>
                  <a:cubicBezTo>
                    <a:pt x="0" y="10250"/>
                    <a:pt x="10250" y="0"/>
                    <a:pt x="22893" y="0"/>
                  </a:cubicBezTo>
                  <a:close/>
                </a:path>
              </a:pathLst>
            </a:custGeom>
            <a:solidFill>
              <a:srgbClr val="DCE2EB"/>
            </a:solidFill>
          </p:spPr>
        </p:sp>
        <p:sp>
          <p:nvSpPr>
            <p:cNvPr name="TextBox 4" id="4"/>
            <p:cNvSpPr txBox="true"/>
            <p:nvPr/>
          </p:nvSpPr>
          <p:spPr>
            <a:xfrm>
              <a:off x="0" y="-38100"/>
              <a:ext cx="4542449" cy="2514241"/>
            </a:xfrm>
            <a:prstGeom prst="rect">
              <a:avLst/>
            </a:prstGeom>
          </p:spPr>
          <p:txBody>
            <a:bodyPr anchor="ctr" rtlCol="false" tIns="50800" lIns="50800" bIns="50800" rIns="50800"/>
            <a:lstStyle/>
            <a:p>
              <a:pPr algn="ctr">
                <a:lnSpc>
                  <a:spcPts val="2591"/>
                </a:lnSpc>
              </a:pPr>
            </a:p>
          </p:txBody>
        </p:sp>
      </p:grpSp>
      <p:grpSp>
        <p:nvGrpSpPr>
          <p:cNvPr name="Group 5" id="5"/>
          <p:cNvGrpSpPr/>
          <p:nvPr/>
        </p:nvGrpSpPr>
        <p:grpSpPr>
          <a:xfrm rot="0">
            <a:off x="4232424" y="5413385"/>
            <a:ext cx="9490796" cy="968092"/>
            <a:chOff x="0" y="0"/>
            <a:chExt cx="12654395" cy="1290789"/>
          </a:xfrm>
        </p:grpSpPr>
        <p:sp>
          <p:nvSpPr>
            <p:cNvPr name="TextBox 6" id="6"/>
            <p:cNvSpPr txBox="true"/>
            <p:nvPr/>
          </p:nvSpPr>
          <p:spPr>
            <a:xfrm rot="0">
              <a:off x="0" y="482948"/>
              <a:ext cx="22167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grpSp>
          <p:nvGrpSpPr>
            <p:cNvPr name="Group 7" id="7"/>
            <p:cNvGrpSpPr/>
            <p:nvPr/>
          </p:nvGrpSpPr>
          <p:grpSpPr>
            <a:xfrm rot="0">
              <a:off x="27943" y="0"/>
              <a:ext cx="12626451" cy="1290789"/>
              <a:chOff x="0" y="0"/>
              <a:chExt cx="2494114" cy="254971"/>
            </a:xfrm>
          </p:grpSpPr>
          <p:sp>
            <p:nvSpPr>
              <p:cNvPr name="Freeform 8" id="8"/>
              <p:cNvSpPr/>
              <p:nvPr/>
            </p:nvSpPr>
            <p:spPr>
              <a:xfrm flipH="false" flipV="false" rot="0">
                <a:off x="0" y="0"/>
                <a:ext cx="2494114" cy="254971"/>
              </a:xfrm>
              <a:custGeom>
                <a:avLst/>
                <a:gdLst/>
                <a:ahLst/>
                <a:cxnLst/>
                <a:rect r="r" b="b" t="t" l="l"/>
                <a:pathLst>
                  <a:path h="254971" w="2494114">
                    <a:moveTo>
                      <a:pt x="81753" y="0"/>
                    </a:moveTo>
                    <a:lnTo>
                      <a:pt x="2412360" y="0"/>
                    </a:lnTo>
                    <a:cubicBezTo>
                      <a:pt x="2457512" y="0"/>
                      <a:pt x="2494114" y="36602"/>
                      <a:pt x="2494114" y="81753"/>
                    </a:cubicBezTo>
                    <a:lnTo>
                      <a:pt x="2494114" y="173217"/>
                    </a:lnTo>
                    <a:cubicBezTo>
                      <a:pt x="2494114" y="218368"/>
                      <a:pt x="2457512" y="254971"/>
                      <a:pt x="2412360" y="254971"/>
                    </a:cubicBezTo>
                    <a:lnTo>
                      <a:pt x="81753" y="254971"/>
                    </a:lnTo>
                    <a:cubicBezTo>
                      <a:pt x="36602" y="254971"/>
                      <a:pt x="0" y="218368"/>
                      <a:pt x="0" y="173217"/>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9" id="9"/>
              <p:cNvSpPr txBox="true"/>
              <p:nvPr/>
            </p:nvSpPr>
            <p:spPr>
              <a:xfrm>
                <a:off x="0" y="-38100"/>
                <a:ext cx="2494114" cy="293071"/>
              </a:xfrm>
              <a:prstGeom prst="rect">
                <a:avLst/>
              </a:prstGeom>
            </p:spPr>
            <p:txBody>
              <a:bodyPr anchor="ctr" rtlCol="false" tIns="50800" lIns="50800" bIns="50800" rIns="50800"/>
              <a:lstStyle/>
              <a:p>
                <a:pPr algn="ctr">
                  <a:lnSpc>
                    <a:spcPts val="2871"/>
                  </a:lnSpc>
                </a:pPr>
              </a:p>
            </p:txBody>
          </p:sp>
        </p:grpSp>
        <p:grpSp>
          <p:nvGrpSpPr>
            <p:cNvPr name="Group 10" id="10"/>
            <p:cNvGrpSpPr/>
            <p:nvPr/>
          </p:nvGrpSpPr>
          <p:grpSpPr>
            <a:xfrm rot="0">
              <a:off x="6341169" y="253043"/>
              <a:ext cx="3267781" cy="784703"/>
              <a:chOff x="0" y="0"/>
              <a:chExt cx="645488" cy="155003"/>
            </a:xfrm>
          </p:grpSpPr>
          <p:sp>
            <p:nvSpPr>
              <p:cNvPr name="Freeform 11" id="11"/>
              <p:cNvSpPr/>
              <p:nvPr/>
            </p:nvSpPr>
            <p:spPr>
              <a:xfrm flipH="false" flipV="false" rot="0">
                <a:off x="0" y="0"/>
                <a:ext cx="645488" cy="155003"/>
              </a:xfrm>
              <a:custGeom>
                <a:avLst/>
                <a:gdLst/>
                <a:ahLst/>
                <a:cxnLst/>
                <a:rect r="r" b="b" t="t" l="l"/>
                <a:pathLst>
                  <a:path h="155003" w="645488">
                    <a:moveTo>
                      <a:pt x="77502" y="0"/>
                    </a:moveTo>
                    <a:lnTo>
                      <a:pt x="567986" y="0"/>
                    </a:lnTo>
                    <a:cubicBezTo>
                      <a:pt x="610789" y="0"/>
                      <a:pt x="645488" y="34699"/>
                      <a:pt x="645488" y="77502"/>
                    </a:cubicBezTo>
                    <a:lnTo>
                      <a:pt x="645488" y="77502"/>
                    </a:lnTo>
                    <a:cubicBezTo>
                      <a:pt x="645488" y="120304"/>
                      <a:pt x="610789" y="155003"/>
                      <a:pt x="567986" y="155003"/>
                    </a:cubicBezTo>
                    <a:lnTo>
                      <a:pt x="77502" y="155003"/>
                    </a:lnTo>
                    <a:cubicBezTo>
                      <a:pt x="34699" y="155003"/>
                      <a:pt x="0" y="120304"/>
                      <a:pt x="0" y="77502"/>
                    </a:cubicBezTo>
                    <a:lnTo>
                      <a:pt x="0" y="77502"/>
                    </a:lnTo>
                    <a:cubicBezTo>
                      <a:pt x="0" y="34699"/>
                      <a:pt x="34699" y="0"/>
                      <a:pt x="77502" y="0"/>
                    </a:cubicBezTo>
                    <a:close/>
                  </a:path>
                </a:pathLst>
              </a:custGeom>
              <a:solidFill>
                <a:srgbClr val="101B40"/>
              </a:solidFill>
              <a:ln cap="rnd">
                <a:noFill/>
                <a:prstDash val="solid"/>
                <a:round/>
              </a:ln>
            </p:spPr>
          </p:sp>
          <p:sp>
            <p:nvSpPr>
              <p:cNvPr name="TextBox 12" id="12"/>
              <p:cNvSpPr txBox="true"/>
              <p:nvPr/>
            </p:nvSpPr>
            <p:spPr>
              <a:xfrm>
                <a:off x="0" y="-38100"/>
                <a:ext cx="645488" cy="193103"/>
              </a:xfrm>
              <a:prstGeom prst="rect">
                <a:avLst/>
              </a:prstGeom>
            </p:spPr>
            <p:txBody>
              <a:bodyPr anchor="ctr" rtlCol="false" tIns="50800" lIns="50800" bIns="50800" rIns="50800"/>
              <a:lstStyle/>
              <a:p>
                <a:pPr algn="ctr">
                  <a:lnSpc>
                    <a:spcPts val="2871"/>
                  </a:lnSpc>
                </a:pPr>
              </a:p>
            </p:txBody>
          </p:sp>
        </p:grpSp>
        <p:sp>
          <p:nvSpPr>
            <p:cNvPr name="TextBox 13" id="13"/>
            <p:cNvSpPr txBox="true"/>
            <p:nvPr/>
          </p:nvSpPr>
          <p:spPr>
            <a:xfrm rot="0">
              <a:off x="2800933" y="422744"/>
              <a:ext cx="2542777"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4" id="14"/>
            <p:cNvSpPr txBox="true"/>
            <p:nvPr/>
          </p:nvSpPr>
          <p:spPr>
            <a:xfrm rot="0">
              <a:off x="6507667" y="374528"/>
              <a:ext cx="2934786" cy="51562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CONCLUSION</a:t>
              </a:r>
            </a:p>
          </p:txBody>
        </p:sp>
        <p:sp>
          <p:nvSpPr>
            <p:cNvPr name="TextBox 15" id="15"/>
            <p:cNvSpPr txBox="true"/>
            <p:nvPr/>
          </p:nvSpPr>
          <p:spPr>
            <a:xfrm rot="0">
              <a:off x="9608950" y="298397"/>
              <a:ext cx="29666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pSp>
      <p:grpSp>
        <p:nvGrpSpPr>
          <p:cNvPr name="Group 16" id="16"/>
          <p:cNvGrpSpPr/>
          <p:nvPr/>
        </p:nvGrpSpPr>
        <p:grpSpPr>
          <a:xfrm rot="0">
            <a:off x="2581091" y="2333679"/>
            <a:ext cx="14155328" cy="2671737"/>
            <a:chOff x="0" y="0"/>
            <a:chExt cx="3817697" cy="720568"/>
          </a:xfrm>
        </p:grpSpPr>
        <p:sp>
          <p:nvSpPr>
            <p:cNvPr name="Freeform 17" id="17"/>
            <p:cNvSpPr/>
            <p:nvPr/>
          </p:nvSpPr>
          <p:spPr>
            <a:xfrm flipH="false" flipV="false" rot="0">
              <a:off x="0" y="0"/>
              <a:ext cx="3817697" cy="720568"/>
            </a:xfrm>
            <a:custGeom>
              <a:avLst/>
              <a:gdLst/>
              <a:ahLst/>
              <a:cxnLst/>
              <a:rect r="r" b="b" t="t" l="l"/>
              <a:pathLst>
                <a:path h="720568" w="3817697">
                  <a:moveTo>
                    <a:pt x="27893" y="0"/>
                  </a:moveTo>
                  <a:lnTo>
                    <a:pt x="3789804" y="0"/>
                  </a:lnTo>
                  <a:cubicBezTo>
                    <a:pt x="3805208" y="0"/>
                    <a:pt x="3817697" y="12488"/>
                    <a:pt x="3817697" y="27893"/>
                  </a:cubicBezTo>
                  <a:lnTo>
                    <a:pt x="3817697" y="692675"/>
                  </a:lnTo>
                  <a:cubicBezTo>
                    <a:pt x="3817697" y="708080"/>
                    <a:pt x="3805208" y="720568"/>
                    <a:pt x="3789804" y="720568"/>
                  </a:cubicBezTo>
                  <a:lnTo>
                    <a:pt x="27893" y="720568"/>
                  </a:lnTo>
                  <a:cubicBezTo>
                    <a:pt x="20495" y="720568"/>
                    <a:pt x="13401" y="717630"/>
                    <a:pt x="8170" y="712399"/>
                  </a:cubicBezTo>
                  <a:cubicBezTo>
                    <a:pt x="2939" y="707168"/>
                    <a:pt x="0" y="700073"/>
                    <a:pt x="0" y="692675"/>
                  </a:cubicBezTo>
                  <a:lnTo>
                    <a:pt x="0" y="27893"/>
                  </a:lnTo>
                  <a:cubicBezTo>
                    <a:pt x="0" y="12488"/>
                    <a:pt x="12488" y="0"/>
                    <a:pt x="27893" y="0"/>
                  </a:cubicBezTo>
                  <a:close/>
                </a:path>
              </a:pathLst>
            </a:custGeom>
            <a:solidFill>
              <a:srgbClr val="8FA4C1"/>
            </a:solidFill>
          </p:spPr>
        </p:sp>
        <p:sp>
          <p:nvSpPr>
            <p:cNvPr name="TextBox 18" id="18"/>
            <p:cNvSpPr txBox="true"/>
            <p:nvPr/>
          </p:nvSpPr>
          <p:spPr>
            <a:xfrm>
              <a:off x="0" y="-38100"/>
              <a:ext cx="3817697" cy="758668"/>
            </a:xfrm>
            <a:prstGeom prst="rect">
              <a:avLst/>
            </a:prstGeom>
          </p:spPr>
          <p:txBody>
            <a:bodyPr anchor="ctr" rtlCol="false" tIns="49608" lIns="49608" bIns="49608" rIns="49608"/>
            <a:lstStyle/>
            <a:p>
              <a:pPr algn="ctr">
                <a:lnSpc>
                  <a:spcPts val="2591"/>
                </a:lnSpc>
              </a:pPr>
            </a:p>
          </p:txBody>
        </p:sp>
      </p:grpSp>
      <p:sp>
        <p:nvSpPr>
          <p:cNvPr name="TextBox 19" id="19"/>
          <p:cNvSpPr txBox="true"/>
          <p:nvPr/>
        </p:nvSpPr>
        <p:spPr>
          <a:xfrm rot="0">
            <a:off x="2872049" y="2513676"/>
            <a:ext cx="13356324" cy="2491740"/>
          </a:xfrm>
          <a:prstGeom prst="rect">
            <a:avLst/>
          </a:prstGeom>
        </p:spPr>
        <p:txBody>
          <a:bodyPr anchor="t" rtlCol="false" tIns="0" lIns="0" bIns="0" rIns="0">
            <a:spAutoFit/>
          </a:bodyPr>
          <a:lstStyle/>
          <a:p>
            <a:pPr algn="l" marL="518160" indent="-259080" lvl="1">
              <a:lnSpc>
                <a:spcPts val="3359"/>
              </a:lnSpc>
              <a:spcBef>
                <a:spcPct val="0"/>
              </a:spcBef>
              <a:buFont typeface="Arial"/>
              <a:buChar char="•"/>
            </a:pPr>
            <a:r>
              <a:rPr lang="en-US" sz="2400" spc="4">
                <a:solidFill>
                  <a:srgbClr val="000000"/>
                </a:solidFill>
                <a:latin typeface="Montserrat"/>
                <a:ea typeface="Montserrat"/>
                <a:cs typeface="Montserrat"/>
                <a:sym typeface="Montserrat"/>
              </a:rPr>
              <a:t>Adding v</a:t>
            </a:r>
            <a:r>
              <a:rPr lang="en-US" sz="2400" spc="4">
                <a:solidFill>
                  <a:srgbClr val="000000"/>
                </a:solidFill>
                <a:latin typeface="Montserrat"/>
                <a:ea typeface="Montserrat"/>
                <a:cs typeface="Montserrat"/>
                <a:sym typeface="Montserrat"/>
              </a:rPr>
              <a:t>oice-enabled interaction for hands-free operations.</a:t>
            </a:r>
          </a:p>
          <a:p>
            <a:pPr algn="l" marL="518160" indent="-259080" lvl="1">
              <a:lnSpc>
                <a:spcPts val="3359"/>
              </a:lnSpc>
              <a:spcBef>
                <a:spcPct val="0"/>
              </a:spcBef>
              <a:buFont typeface="Arial"/>
              <a:buChar char="•"/>
            </a:pPr>
            <a:r>
              <a:rPr lang="en-US" sz="2400" spc="4">
                <a:solidFill>
                  <a:srgbClr val="000000"/>
                </a:solidFill>
                <a:latin typeface="Montserrat"/>
                <a:ea typeface="Montserrat"/>
                <a:cs typeface="Montserrat"/>
                <a:sym typeface="Montserrat"/>
              </a:rPr>
              <a:t>Build task-specific agents (Finance Agent, HR Agent, Inventory Agent) for domain expertise and faster decision-making.</a:t>
            </a:r>
          </a:p>
          <a:p>
            <a:pPr algn="l" marL="518160" indent="-259080" lvl="1">
              <a:lnSpc>
                <a:spcPts val="3359"/>
              </a:lnSpc>
              <a:spcBef>
                <a:spcPct val="0"/>
              </a:spcBef>
              <a:buFont typeface="Arial"/>
              <a:buChar char="•"/>
            </a:pPr>
            <a:r>
              <a:rPr lang="en-US" sz="2400" spc="4">
                <a:solidFill>
                  <a:srgbClr val="000000"/>
                </a:solidFill>
                <a:latin typeface="Montserrat"/>
                <a:ea typeface="Montserrat"/>
                <a:cs typeface="Montserrat"/>
                <a:sym typeface="Montserrat"/>
              </a:rPr>
              <a:t>Introduce autonomous AI agents that can plan, decide, and execute multi-step workflows in Odoo (e.g., auto-approving expenses, creating purchase orders).</a:t>
            </a:r>
          </a:p>
          <a:p>
            <a:pPr algn="l">
              <a:lnSpc>
                <a:spcPts val="3359"/>
              </a:lnSpc>
              <a:spcBef>
                <a:spcPct val="0"/>
              </a:spcBef>
            </a:pPr>
          </a:p>
        </p:txBody>
      </p:sp>
      <p:grpSp>
        <p:nvGrpSpPr>
          <p:cNvPr name="Group 20" id="20"/>
          <p:cNvGrpSpPr/>
          <p:nvPr/>
        </p:nvGrpSpPr>
        <p:grpSpPr>
          <a:xfrm rot="0">
            <a:off x="4253382" y="887407"/>
            <a:ext cx="9469839" cy="968092"/>
            <a:chOff x="0" y="0"/>
            <a:chExt cx="12626451" cy="1290789"/>
          </a:xfrm>
        </p:grpSpPr>
        <p:grpSp>
          <p:nvGrpSpPr>
            <p:cNvPr name="Group 21" id="21"/>
            <p:cNvGrpSpPr/>
            <p:nvPr/>
          </p:nvGrpSpPr>
          <p:grpSpPr>
            <a:xfrm rot="0">
              <a:off x="0" y="0"/>
              <a:ext cx="12626451" cy="1290789"/>
              <a:chOff x="0" y="0"/>
              <a:chExt cx="2494114" cy="254971"/>
            </a:xfrm>
          </p:grpSpPr>
          <p:sp>
            <p:nvSpPr>
              <p:cNvPr name="Freeform 22" id="22"/>
              <p:cNvSpPr/>
              <p:nvPr/>
            </p:nvSpPr>
            <p:spPr>
              <a:xfrm flipH="false" flipV="false" rot="0">
                <a:off x="0" y="0"/>
                <a:ext cx="2494114" cy="254971"/>
              </a:xfrm>
              <a:custGeom>
                <a:avLst/>
                <a:gdLst/>
                <a:ahLst/>
                <a:cxnLst/>
                <a:rect r="r" b="b" t="t" l="l"/>
                <a:pathLst>
                  <a:path h="254971" w="2494114">
                    <a:moveTo>
                      <a:pt x="81753" y="0"/>
                    </a:moveTo>
                    <a:lnTo>
                      <a:pt x="2412360" y="0"/>
                    </a:lnTo>
                    <a:cubicBezTo>
                      <a:pt x="2457512" y="0"/>
                      <a:pt x="2494114" y="36602"/>
                      <a:pt x="2494114" y="81753"/>
                    </a:cubicBezTo>
                    <a:lnTo>
                      <a:pt x="2494114" y="173217"/>
                    </a:lnTo>
                    <a:cubicBezTo>
                      <a:pt x="2494114" y="218368"/>
                      <a:pt x="2457512" y="254971"/>
                      <a:pt x="2412360" y="254971"/>
                    </a:cubicBezTo>
                    <a:lnTo>
                      <a:pt x="81753" y="254971"/>
                    </a:lnTo>
                    <a:cubicBezTo>
                      <a:pt x="36602" y="254971"/>
                      <a:pt x="0" y="218368"/>
                      <a:pt x="0" y="173217"/>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23" id="23"/>
              <p:cNvSpPr txBox="true"/>
              <p:nvPr/>
            </p:nvSpPr>
            <p:spPr>
              <a:xfrm>
                <a:off x="0" y="-38100"/>
                <a:ext cx="2494114" cy="293071"/>
              </a:xfrm>
              <a:prstGeom prst="rect">
                <a:avLst/>
              </a:prstGeom>
            </p:spPr>
            <p:txBody>
              <a:bodyPr anchor="ctr" rtlCol="false" tIns="50800" lIns="50800" bIns="50800" rIns="50800"/>
              <a:lstStyle/>
              <a:p>
                <a:pPr algn="ctr">
                  <a:lnSpc>
                    <a:spcPts val="2871"/>
                  </a:lnSpc>
                </a:pPr>
              </a:p>
            </p:txBody>
          </p:sp>
        </p:grpSp>
        <p:grpSp>
          <p:nvGrpSpPr>
            <p:cNvPr name="Group 24" id="24"/>
            <p:cNvGrpSpPr/>
            <p:nvPr/>
          </p:nvGrpSpPr>
          <p:grpSpPr>
            <a:xfrm rot="0">
              <a:off x="6131755" y="138778"/>
              <a:ext cx="4231098" cy="928813"/>
              <a:chOff x="0" y="0"/>
              <a:chExt cx="835772" cy="183469"/>
            </a:xfrm>
          </p:grpSpPr>
          <p:sp>
            <p:nvSpPr>
              <p:cNvPr name="Freeform 25" id="25"/>
              <p:cNvSpPr/>
              <p:nvPr/>
            </p:nvSpPr>
            <p:spPr>
              <a:xfrm flipH="false" flipV="false" rot="0">
                <a:off x="0" y="0"/>
                <a:ext cx="835772" cy="183469"/>
              </a:xfrm>
              <a:custGeom>
                <a:avLst/>
                <a:gdLst/>
                <a:ahLst/>
                <a:cxnLst/>
                <a:rect r="r" b="b" t="t" l="l"/>
                <a:pathLst>
                  <a:path h="183469" w="835772">
                    <a:moveTo>
                      <a:pt x="91735" y="0"/>
                    </a:moveTo>
                    <a:lnTo>
                      <a:pt x="744038" y="0"/>
                    </a:lnTo>
                    <a:cubicBezTo>
                      <a:pt x="794701" y="0"/>
                      <a:pt x="835772" y="41071"/>
                      <a:pt x="835772" y="91735"/>
                    </a:cubicBezTo>
                    <a:lnTo>
                      <a:pt x="835772" y="91735"/>
                    </a:lnTo>
                    <a:cubicBezTo>
                      <a:pt x="835772" y="116064"/>
                      <a:pt x="826107" y="139397"/>
                      <a:pt x="808904" y="156601"/>
                    </a:cubicBezTo>
                    <a:cubicBezTo>
                      <a:pt x="791700" y="173804"/>
                      <a:pt x="768367" y="183469"/>
                      <a:pt x="744038" y="183469"/>
                    </a:cubicBezTo>
                    <a:lnTo>
                      <a:pt x="91735" y="183469"/>
                    </a:lnTo>
                    <a:cubicBezTo>
                      <a:pt x="41071" y="183469"/>
                      <a:pt x="0" y="142398"/>
                      <a:pt x="0" y="91735"/>
                    </a:cubicBezTo>
                    <a:lnTo>
                      <a:pt x="0" y="91735"/>
                    </a:lnTo>
                    <a:cubicBezTo>
                      <a:pt x="0" y="41071"/>
                      <a:pt x="41071" y="0"/>
                      <a:pt x="91735" y="0"/>
                    </a:cubicBezTo>
                    <a:close/>
                  </a:path>
                </a:pathLst>
              </a:custGeom>
              <a:solidFill>
                <a:srgbClr val="101B40"/>
              </a:solidFill>
              <a:ln cap="rnd">
                <a:noFill/>
                <a:prstDash val="solid"/>
                <a:round/>
              </a:ln>
            </p:spPr>
          </p:sp>
          <p:sp>
            <p:nvSpPr>
              <p:cNvPr name="TextBox 26" id="26"/>
              <p:cNvSpPr txBox="true"/>
              <p:nvPr/>
            </p:nvSpPr>
            <p:spPr>
              <a:xfrm>
                <a:off x="0" y="-38100"/>
                <a:ext cx="835772" cy="221569"/>
              </a:xfrm>
              <a:prstGeom prst="rect">
                <a:avLst/>
              </a:prstGeom>
            </p:spPr>
            <p:txBody>
              <a:bodyPr anchor="ctr" rtlCol="false" tIns="50800" lIns="50800" bIns="50800" rIns="50800"/>
              <a:lstStyle/>
              <a:p>
                <a:pPr algn="ctr">
                  <a:lnSpc>
                    <a:spcPts val="2871"/>
                  </a:lnSpc>
                </a:pPr>
              </a:p>
            </p:txBody>
          </p:sp>
        </p:grpSp>
        <p:sp>
          <p:nvSpPr>
            <p:cNvPr name="TextBox 27" id="27"/>
            <p:cNvSpPr txBox="true"/>
            <p:nvPr/>
          </p:nvSpPr>
          <p:spPr>
            <a:xfrm rot="0">
              <a:off x="43701" y="298397"/>
              <a:ext cx="22167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28" id="28"/>
            <p:cNvSpPr txBox="true"/>
            <p:nvPr/>
          </p:nvSpPr>
          <p:spPr>
            <a:xfrm rot="0">
              <a:off x="3227630" y="301349"/>
              <a:ext cx="2542777"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29" id="29"/>
            <p:cNvSpPr txBox="true"/>
            <p:nvPr/>
          </p:nvSpPr>
          <p:spPr>
            <a:xfrm rot="0">
              <a:off x="6410169" y="298397"/>
              <a:ext cx="3674270" cy="51562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FUTURE SCOPES</a:t>
              </a:r>
            </a:p>
          </p:txBody>
        </p:sp>
        <p:sp>
          <p:nvSpPr>
            <p:cNvPr name="TextBox 30" id="30"/>
            <p:cNvSpPr txBox="true"/>
            <p:nvPr/>
          </p:nvSpPr>
          <p:spPr>
            <a:xfrm rot="0">
              <a:off x="9659818" y="406817"/>
              <a:ext cx="29666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pSp>
      <p:sp>
        <p:nvSpPr>
          <p:cNvPr name="Freeform 31" id="31"/>
          <p:cNvSpPr/>
          <p:nvPr/>
        </p:nvSpPr>
        <p:spPr>
          <a:xfrm flipH="false" flipV="false" rot="0">
            <a:off x="16454481" y="1132363"/>
            <a:ext cx="563876" cy="478180"/>
          </a:xfrm>
          <a:custGeom>
            <a:avLst/>
            <a:gdLst/>
            <a:ahLst/>
            <a:cxnLst/>
            <a:rect r="r" b="b" t="t" l="l"/>
            <a:pathLst>
              <a:path h="478180" w="563876">
                <a:moveTo>
                  <a:pt x="0" y="0"/>
                </a:moveTo>
                <a:lnTo>
                  <a:pt x="563876" y="0"/>
                </a:lnTo>
                <a:lnTo>
                  <a:pt x="563876" y="478180"/>
                </a:lnTo>
                <a:lnTo>
                  <a:pt x="0" y="478180"/>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32" id="32"/>
          <p:cNvGrpSpPr/>
          <p:nvPr/>
        </p:nvGrpSpPr>
        <p:grpSpPr>
          <a:xfrm rot="0">
            <a:off x="2688769" y="6789446"/>
            <a:ext cx="14155328" cy="2671737"/>
            <a:chOff x="0" y="0"/>
            <a:chExt cx="3817697" cy="720568"/>
          </a:xfrm>
        </p:grpSpPr>
        <p:sp>
          <p:nvSpPr>
            <p:cNvPr name="Freeform 33" id="33"/>
            <p:cNvSpPr/>
            <p:nvPr/>
          </p:nvSpPr>
          <p:spPr>
            <a:xfrm flipH="false" flipV="false" rot="0">
              <a:off x="0" y="0"/>
              <a:ext cx="3817697" cy="720568"/>
            </a:xfrm>
            <a:custGeom>
              <a:avLst/>
              <a:gdLst/>
              <a:ahLst/>
              <a:cxnLst/>
              <a:rect r="r" b="b" t="t" l="l"/>
              <a:pathLst>
                <a:path h="720568" w="3817697">
                  <a:moveTo>
                    <a:pt x="27893" y="0"/>
                  </a:moveTo>
                  <a:lnTo>
                    <a:pt x="3789804" y="0"/>
                  </a:lnTo>
                  <a:cubicBezTo>
                    <a:pt x="3805208" y="0"/>
                    <a:pt x="3817697" y="12488"/>
                    <a:pt x="3817697" y="27893"/>
                  </a:cubicBezTo>
                  <a:lnTo>
                    <a:pt x="3817697" y="692675"/>
                  </a:lnTo>
                  <a:cubicBezTo>
                    <a:pt x="3817697" y="708080"/>
                    <a:pt x="3805208" y="720568"/>
                    <a:pt x="3789804" y="720568"/>
                  </a:cubicBezTo>
                  <a:lnTo>
                    <a:pt x="27893" y="720568"/>
                  </a:lnTo>
                  <a:cubicBezTo>
                    <a:pt x="20495" y="720568"/>
                    <a:pt x="13401" y="717630"/>
                    <a:pt x="8170" y="712399"/>
                  </a:cubicBezTo>
                  <a:cubicBezTo>
                    <a:pt x="2939" y="707168"/>
                    <a:pt x="0" y="700073"/>
                    <a:pt x="0" y="692675"/>
                  </a:cubicBezTo>
                  <a:lnTo>
                    <a:pt x="0" y="27893"/>
                  </a:lnTo>
                  <a:cubicBezTo>
                    <a:pt x="0" y="12488"/>
                    <a:pt x="12488" y="0"/>
                    <a:pt x="27893" y="0"/>
                  </a:cubicBezTo>
                  <a:close/>
                </a:path>
              </a:pathLst>
            </a:custGeom>
            <a:solidFill>
              <a:srgbClr val="8FA4C1"/>
            </a:solidFill>
          </p:spPr>
        </p:sp>
        <p:sp>
          <p:nvSpPr>
            <p:cNvPr name="TextBox 34" id="34"/>
            <p:cNvSpPr txBox="true"/>
            <p:nvPr/>
          </p:nvSpPr>
          <p:spPr>
            <a:xfrm>
              <a:off x="0" y="-38100"/>
              <a:ext cx="3817697" cy="758668"/>
            </a:xfrm>
            <a:prstGeom prst="rect">
              <a:avLst/>
            </a:prstGeom>
          </p:spPr>
          <p:txBody>
            <a:bodyPr anchor="ctr" rtlCol="false" tIns="49608" lIns="49608" bIns="49608" rIns="49608"/>
            <a:lstStyle/>
            <a:p>
              <a:pPr algn="ctr">
                <a:lnSpc>
                  <a:spcPts val="2591"/>
                </a:lnSpc>
              </a:pPr>
            </a:p>
          </p:txBody>
        </p:sp>
      </p:grpSp>
      <p:sp>
        <p:nvSpPr>
          <p:cNvPr name="TextBox 35" id="35"/>
          <p:cNvSpPr txBox="true"/>
          <p:nvPr/>
        </p:nvSpPr>
        <p:spPr>
          <a:xfrm rot="0">
            <a:off x="3210219" y="7008521"/>
            <a:ext cx="12679984" cy="2216658"/>
          </a:xfrm>
          <a:prstGeom prst="rect">
            <a:avLst/>
          </a:prstGeom>
        </p:spPr>
        <p:txBody>
          <a:bodyPr anchor="t" rtlCol="false" tIns="0" lIns="0" bIns="0" rIns="0">
            <a:spAutoFit/>
          </a:bodyPr>
          <a:lstStyle/>
          <a:p>
            <a:pPr algn="just" marL="518158" indent="-259079" lvl="1">
              <a:lnSpc>
                <a:spcPts val="2975"/>
              </a:lnSpc>
              <a:buFont typeface="Arial"/>
              <a:buChar char="•"/>
            </a:pPr>
            <a:r>
              <a:rPr lang="en-US" sz="2399" spc="-153">
                <a:solidFill>
                  <a:srgbClr val="000000"/>
                </a:solidFill>
                <a:latin typeface="Montserrat"/>
                <a:ea typeface="Montserrat"/>
                <a:cs typeface="Montserrat"/>
                <a:sym typeface="Montserrat"/>
              </a:rPr>
              <a:t>Integrates LLMs with Odoo for smart document processing.</a:t>
            </a:r>
          </a:p>
          <a:p>
            <a:pPr algn="just" marL="518158" indent="-259079" lvl="1">
              <a:lnSpc>
                <a:spcPts val="2975"/>
              </a:lnSpc>
              <a:buFont typeface="Arial"/>
              <a:buChar char="•"/>
            </a:pPr>
            <a:r>
              <a:rPr lang="en-US" sz="2399" spc="-153">
                <a:solidFill>
                  <a:srgbClr val="000000"/>
                </a:solidFill>
                <a:latin typeface="Montserrat"/>
                <a:ea typeface="Montserrat"/>
                <a:cs typeface="Montserrat"/>
                <a:sym typeface="Montserrat"/>
              </a:rPr>
              <a:t>Uses RAG + ChromaDB to retrieve relevant context from attachments.</a:t>
            </a:r>
          </a:p>
          <a:p>
            <a:pPr algn="just" marL="518158" indent="-259079" lvl="1">
              <a:lnSpc>
                <a:spcPts val="2975"/>
              </a:lnSpc>
              <a:buFont typeface="Arial"/>
              <a:buChar char="•"/>
            </a:pPr>
            <a:r>
              <a:rPr lang="en-US" sz="2399" spc="-153">
                <a:solidFill>
                  <a:srgbClr val="000000"/>
                </a:solidFill>
                <a:latin typeface="Montserrat"/>
                <a:ea typeface="Montserrat"/>
                <a:cs typeface="Montserrat"/>
                <a:sym typeface="Montserrat"/>
              </a:rPr>
              <a:t>Supports conversational AI within Odoo chat threads.</a:t>
            </a:r>
          </a:p>
          <a:p>
            <a:pPr algn="just" marL="518158" indent="-259079" lvl="1">
              <a:lnSpc>
                <a:spcPts val="2975"/>
              </a:lnSpc>
              <a:buFont typeface="Arial"/>
              <a:buChar char="•"/>
            </a:pPr>
            <a:r>
              <a:rPr lang="en-US" sz="2399" spc="-153">
                <a:solidFill>
                  <a:srgbClr val="000000"/>
                </a:solidFill>
                <a:latin typeface="Montserrat"/>
                <a:ea typeface="Montserrat"/>
                <a:cs typeface="Montserrat"/>
                <a:sym typeface="Montserrat"/>
              </a:rPr>
              <a:t>Automates table-to-record creation in sales, purchase, HR, inventory, and accounts.</a:t>
            </a:r>
          </a:p>
          <a:p>
            <a:pPr algn="just" marL="518158" indent="-259079" lvl="1">
              <a:lnSpc>
                <a:spcPts val="2975"/>
              </a:lnSpc>
              <a:buFont typeface="Arial"/>
              <a:buChar char="•"/>
            </a:pPr>
            <a:r>
              <a:rPr lang="en-US" sz="2399" spc="-153">
                <a:solidFill>
                  <a:srgbClr val="000000"/>
                </a:solidFill>
                <a:latin typeface="Montserrat"/>
                <a:ea typeface="Montserrat"/>
                <a:cs typeface="Montserrat"/>
                <a:sym typeface="Montserrat"/>
              </a:rPr>
              <a:t>Enhances productivity by converting unstructured data into actionable insights.</a:t>
            </a:r>
          </a:p>
          <a:p>
            <a:pPr algn="just">
              <a:lnSpc>
                <a:spcPts val="2975"/>
              </a:lnSpc>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3" id="3"/>
          <p:cNvGrpSpPr/>
          <p:nvPr/>
        </p:nvGrpSpPr>
        <p:grpSpPr>
          <a:xfrm rot="0">
            <a:off x="4213667" y="1121175"/>
            <a:ext cx="9469839" cy="814592"/>
            <a:chOff x="0" y="0"/>
            <a:chExt cx="12626451" cy="1086122"/>
          </a:xfrm>
        </p:grpSpPr>
        <p:grpSp>
          <p:nvGrpSpPr>
            <p:cNvPr name="Group 4" id="4"/>
            <p:cNvGrpSpPr/>
            <p:nvPr/>
          </p:nvGrpSpPr>
          <p:grpSpPr>
            <a:xfrm rot="0">
              <a:off x="0" y="0"/>
              <a:ext cx="12626451" cy="1086122"/>
              <a:chOff x="0" y="0"/>
              <a:chExt cx="2494114" cy="214543"/>
            </a:xfrm>
          </p:grpSpPr>
          <p:sp>
            <p:nvSpPr>
              <p:cNvPr name="Freeform 5" id="5"/>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6" id="6"/>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7" id="7"/>
            <p:cNvGrpSpPr/>
            <p:nvPr/>
          </p:nvGrpSpPr>
          <p:grpSpPr>
            <a:xfrm rot="0">
              <a:off x="9581007" y="144275"/>
              <a:ext cx="2618454" cy="797572"/>
              <a:chOff x="0" y="0"/>
              <a:chExt cx="517226" cy="157545"/>
            </a:xfrm>
          </p:grpSpPr>
          <p:sp>
            <p:nvSpPr>
              <p:cNvPr name="Freeform 8" id="8"/>
              <p:cNvSpPr/>
              <p:nvPr/>
            </p:nvSpPr>
            <p:spPr>
              <a:xfrm flipH="false" flipV="false" rot="0">
                <a:off x="0" y="0"/>
                <a:ext cx="517226" cy="157545"/>
              </a:xfrm>
              <a:custGeom>
                <a:avLst/>
                <a:gdLst/>
                <a:ahLst/>
                <a:cxnLst/>
                <a:rect r="r" b="b" t="t" l="l"/>
                <a:pathLst>
                  <a:path h="157545" w="517226">
                    <a:moveTo>
                      <a:pt x="78773" y="0"/>
                    </a:moveTo>
                    <a:lnTo>
                      <a:pt x="438453" y="0"/>
                    </a:lnTo>
                    <a:cubicBezTo>
                      <a:pt x="481958" y="0"/>
                      <a:pt x="517226" y="35268"/>
                      <a:pt x="517226" y="78773"/>
                    </a:cubicBezTo>
                    <a:lnTo>
                      <a:pt x="517226" y="78773"/>
                    </a:lnTo>
                    <a:cubicBezTo>
                      <a:pt x="517226" y="122277"/>
                      <a:pt x="481958" y="157545"/>
                      <a:pt x="438453" y="157545"/>
                    </a:cubicBezTo>
                    <a:lnTo>
                      <a:pt x="78773" y="157545"/>
                    </a:lnTo>
                    <a:cubicBezTo>
                      <a:pt x="35268" y="157545"/>
                      <a:pt x="0" y="122277"/>
                      <a:pt x="0" y="78773"/>
                    </a:cubicBezTo>
                    <a:lnTo>
                      <a:pt x="0" y="78773"/>
                    </a:lnTo>
                    <a:cubicBezTo>
                      <a:pt x="0" y="35268"/>
                      <a:pt x="35268" y="0"/>
                      <a:pt x="78773" y="0"/>
                    </a:cubicBezTo>
                    <a:close/>
                  </a:path>
                </a:pathLst>
              </a:custGeom>
              <a:solidFill>
                <a:srgbClr val="101B40"/>
              </a:solidFill>
              <a:ln cap="rnd">
                <a:noFill/>
                <a:prstDash val="solid"/>
                <a:round/>
              </a:ln>
            </p:spPr>
          </p:sp>
          <p:sp>
            <p:nvSpPr>
              <p:cNvPr name="TextBox 9" id="9"/>
              <p:cNvSpPr txBox="true"/>
              <p:nvPr/>
            </p:nvSpPr>
            <p:spPr>
              <a:xfrm>
                <a:off x="0" y="-38100"/>
                <a:ext cx="517226" cy="195645"/>
              </a:xfrm>
              <a:prstGeom prst="rect">
                <a:avLst/>
              </a:prstGeom>
            </p:spPr>
            <p:txBody>
              <a:bodyPr anchor="ctr" rtlCol="false" tIns="50800" lIns="50800" bIns="50800" rIns="50800"/>
              <a:lstStyle/>
              <a:p>
                <a:pPr algn="ctr">
                  <a:lnSpc>
                    <a:spcPts val="2871"/>
                  </a:lnSpc>
                </a:pPr>
              </a:p>
            </p:txBody>
          </p:sp>
        </p:grpSp>
        <p:sp>
          <p:nvSpPr>
            <p:cNvPr name="TextBox 10" id="10"/>
            <p:cNvSpPr txBox="true"/>
            <p:nvPr/>
          </p:nvSpPr>
          <p:spPr>
            <a:xfrm rot="0">
              <a:off x="43701" y="292232"/>
              <a:ext cx="22167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1" id="11"/>
            <p:cNvSpPr txBox="true"/>
            <p:nvPr/>
          </p:nvSpPr>
          <p:spPr>
            <a:xfrm rot="0">
              <a:off x="3227630" y="295184"/>
              <a:ext cx="2542777"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2" id="12"/>
            <p:cNvSpPr txBox="true"/>
            <p:nvPr/>
          </p:nvSpPr>
          <p:spPr>
            <a:xfrm rot="0">
              <a:off x="6786700" y="295184"/>
              <a:ext cx="2118920"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CONTENT</a:t>
              </a:r>
            </a:p>
          </p:txBody>
        </p:sp>
        <p:sp>
          <p:nvSpPr>
            <p:cNvPr name="TextBox 13" id="13"/>
            <p:cNvSpPr txBox="true"/>
            <p:nvPr/>
          </p:nvSpPr>
          <p:spPr>
            <a:xfrm rot="0">
              <a:off x="9406917" y="320411"/>
              <a:ext cx="2966633" cy="407201"/>
            </a:xfrm>
            <a:prstGeom prst="rect">
              <a:avLst/>
            </a:prstGeom>
          </p:spPr>
          <p:txBody>
            <a:bodyPr anchor="t" rtlCol="false" tIns="0" lIns="0" bIns="0" rIns="0">
              <a:spAutoFit/>
            </a:bodyPr>
            <a:lstStyle/>
            <a:p>
              <a:pPr algn="ctr" marL="0" indent="0" lvl="0">
                <a:lnSpc>
                  <a:spcPts val="2591"/>
                </a:lnSpc>
                <a:spcBef>
                  <a:spcPct val="0"/>
                </a:spcBef>
              </a:pPr>
              <a:r>
                <a:rPr lang="en-US" b="true" sz="1851" spc="3">
                  <a:solidFill>
                    <a:srgbClr val="FFFFFF"/>
                  </a:solidFill>
                  <a:latin typeface="Montserrat Bold"/>
                  <a:ea typeface="Montserrat Bold"/>
                  <a:cs typeface="Montserrat Bold"/>
                  <a:sym typeface="Montserrat Bold"/>
                </a:rPr>
                <a:t>REFERENCES</a:t>
              </a:r>
            </a:p>
          </p:txBody>
        </p:sp>
      </p:grpSp>
      <p:grpSp>
        <p:nvGrpSpPr>
          <p:cNvPr name="Group 14" id="14"/>
          <p:cNvGrpSpPr/>
          <p:nvPr/>
        </p:nvGrpSpPr>
        <p:grpSpPr>
          <a:xfrm rot="0">
            <a:off x="1028700" y="2611435"/>
            <a:ext cx="776477" cy="3075708"/>
            <a:chOff x="0" y="0"/>
            <a:chExt cx="1035303" cy="4100944"/>
          </a:xfrm>
        </p:grpSpPr>
        <p:grpSp>
          <p:nvGrpSpPr>
            <p:cNvPr name="Group 15" id="15"/>
            <p:cNvGrpSpPr/>
            <p:nvPr/>
          </p:nvGrpSpPr>
          <p:grpSpPr>
            <a:xfrm rot="-5400000">
              <a:off x="-1532820" y="1532820"/>
              <a:ext cx="4100944" cy="1035303"/>
              <a:chOff x="0" y="0"/>
              <a:chExt cx="810063" cy="204504"/>
            </a:xfrm>
          </p:grpSpPr>
          <p:sp>
            <p:nvSpPr>
              <p:cNvPr name="Freeform 16" id="16"/>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17" id="17"/>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18" id="18"/>
            <p:cNvGrpSpPr/>
            <p:nvPr/>
          </p:nvGrpSpPr>
          <p:grpSpPr>
            <a:xfrm rot="-5400000">
              <a:off x="130189" y="231762"/>
              <a:ext cx="774926" cy="774926"/>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grpSp>
        <p:nvGrpSpPr>
          <p:cNvPr name="Group 21" id="21"/>
          <p:cNvGrpSpPr/>
          <p:nvPr/>
        </p:nvGrpSpPr>
        <p:grpSpPr>
          <a:xfrm rot="0">
            <a:off x="16348181" y="6328689"/>
            <a:ext cx="776477" cy="3075708"/>
            <a:chOff x="0" y="0"/>
            <a:chExt cx="1035303" cy="4100944"/>
          </a:xfrm>
        </p:grpSpPr>
        <p:grpSp>
          <p:nvGrpSpPr>
            <p:cNvPr name="Group 22" id="22"/>
            <p:cNvGrpSpPr/>
            <p:nvPr/>
          </p:nvGrpSpPr>
          <p:grpSpPr>
            <a:xfrm rot="5400000">
              <a:off x="-1532820" y="1532820"/>
              <a:ext cx="4100944" cy="1035303"/>
              <a:chOff x="0" y="0"/>
              <a:chExt cx="810063" cy="204504"/>
            </a:xfrm>
          </p:grpSpPr>
          <p:sp>
            <p:nvSpPr>
              <p:cNvPr name="Freeform 23" id="23"/>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24" id="24"/>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25" id="25"/>
            <p:cNvGrpSpPr/>
            <p:nvPr/>
          </p:nvGrpSpPr>
          <p:grpSpPr>
            <a:xfrm rot="5400000">
              <a:off x="130189" y="3144724"/>
              <a:ext cx="774926" cy="774926"/>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7" id="27"/>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grpSp>
        <p:nvGrpSpPr>
          <p:cNvPr name="Group 28" id="28"/>
          <p:cNvGrpSpPr/>
          <p:nvPr/>
        </p:nvGrpSpPr>
        <p:grpSpPr>
          <a:xfrm rot="0">
            <a:off x="2137612" y="2500577"/>
            <a:ext cx="13621950" cy="6757723"/>
            <a:chOff x="0" y="0"/>
            <a:chExt cx="3587674" cy="1779812"/>
          </a:xfrm>
        </p:grpSpPr>
        <p:sp>
          <p:nvSpPr>
            <p:cNvPr name="Freeform 29" id="29"/>
            <p:cNvSpPr/>
            <p:nvPr/>
          </p:nvSpPr>
          <p:spPr>
            <a:xfrm flipH="false" flipV="false" rot="0">
              <a:off x="0" y="0"/>
              <a:ext cx="3587674" cy="1779812"/>
            </a:xfrm>
            <a:custGeom>
              <a:avLst/>
              <a:gdLst/>
              <a:ahLst/>
              <a:cxnLst/>
              <a:rect r="r" b="b" t="t" l="l"/>
              <a:pathLst>
                <a:path h="1779812" w="3587674">
                  <a:moveTo>
                    <a:pt x="28985" y="0"/>
                  </a:moveTo>
                  <a:lnTo>
                    <a:pt x="3558689" y="0"/>
                  </a:lnTo>
                  <a:cubicBezTo>
                    <a:pt x="3574697" y="0"/>
                    <a:pt x="3587674" y="12977"/>
                    <a:pt x="3587674" y="28985"/>
                  </a:cubicBezTo>
                  <a:lnTo>
                    <a:pt x="3587674" y="1750826"/>
                  </a:lnTo>
                  <a:cubicBezTo>
                    <a:pt x="3587674" y="1758514"/>
                    <a:pt x="3584620" y="1765886"/>
                    <a:pt x="3579184" y="1771322"/>
                  </a:cubicBezTo>
                  <a:cubicBezTo>
                    <a:pt x="3573749" y="1776758"/>
                    <a:pt x="3566376" y="1779812"/>
                    <a:pt x="3558689" y="1779812"/>
                  </a:cubicBezTo>
                  <a:lnTo>
                    <a:pt x="28985" y="1779812"/>
                  </a:lnTo>
                  <a:cubicBezTo>
                    <a:pt x="21298" y="1779812"/>
                    <a:pt x="13925" y="1776758"/>
                    <a:pt x="8490" y="1771322"/>
                  </a:cubicBezTo>
                  <a:cubicBezTo>
                    <a:pt x="3054" y="1765886"/>
                    <a:pt x="0" y="1758514"/>
                    <a:pt x="0" y="1750826"/>
                  </a:cubicBezTo>
                  <a:lnTo>
                    <a:pt x="0" y="28985"/>
                  </a:lnTo>
                  <a:cubicBezTo>
                    <a:pt x="0" y="21298"/>
                    <a:pt x="3054" y="13925"/>
                    <a:pt x="8490" y="8490"/>
                  </a:cubicBezTo>
                  <a:cubicBezTo>
                    <a:pt x="13925" y="3054"/>
                    <a:pt x="21298" y="0"/>
                    <a:pt x="28985" y="0"/>
                  </a:cubicBezTo>
                  <a:close/>
                </a:path>
              </a:pathLst>
            </a:custGeom>
            <a:solidFill>
              <a:srgbClr val="DCE2EB"/>
            </a:solidFill>
          </p:spPr>
        </p:sp>
        <p:sp>
          <p:nvSpPr>
            <p:cNvPr name="TextBox 30" id="30"/>
            <p:cNvSpPr txBox="true"/>
            <p:nvPr/>
          </p:nvSpPr>
          <p:spPr>
            <a:xfrm>
              <a:off x="0" y="-38100"/>
              <a:ext cx="3587674" cy="1817912"/>
            </a:xfrm>
            <a:prstGeom prst="rect">
              <a:avLst/>
            </a:prstGeom>
          </p:spPr>
          <p:txBody>
            <a:bodyPr anchor="ctr" rtlCol="false" tIns="50800" lIns="50800" bIns="50800" rIns="50800"/>
            <a:lstStyle/>
            <a:p>
              <a:pPr algn="ctr">
                <a:lnSpc>
                  <a:spcPts val="2591"/>
                </a:lnSpc>
              </a:pPr>
            </a:p>
          </p:txBody>
        </p:sp>
      </p:grpSp>
      <p:sp>
        <p:nvSpPr>
          <p:cNvPr name="TextBox 31" id="31"/>
          <p:cNvSpPr txBox="true"/>
          <p:nvPr/>
        </p:nvSpPr>
        <p:spPr>
          <a:xfrm rot="0">
            <a:off x="3304613" y="3092914"/>
            <a:ext cx="11678774" cy="5188458"/>
          </a:xfrm>
          <a:prstGeom prst="rect">
            <a:avLst/>
          </a:prstGeom>
        </p:spPr>
        <p:txBody>
          <a:bodyPr anchor="t" rtlCol="false" tIns="0" lIns="0" bIns="0" rIns="0">
            <a:spAutoFit/>
          </a:bodyPr>
          <a:lstStyle/>
          <a:p>
            <a:pPr algn="just">
              <a:lnSpc>
                <a:spcPts val="2976"/>
              </a:lnSpc>
            </a:pPr>
            <a:r>
              <a:rPr lang="en-US" sz="2400" spc="-153">
                <a:solidFill>
                  <a:srgbClr val="000000"/>
                </a:solidFill>
                <a:latin typeface="Montserrat"/>
                <a:ea typeface="Montserrat"/>
                <a:cs typeface="Montserrat"/>
                <a:sym typeface="Montserrat"/>
              </a:rPr>
              <a:t>[1]M. Liu, “Innovative Applications of Artificial Intelligence in Accounting and Financial Management,” Frontiers in Management Science, vol. 3, no. 6, pp. 67–75, Dec. 2024, doi: </a:t>
            </a:r>
            <a:r>
              <a:rPr lang="en-US" sz="2400" spc="-153" u="none">
                <a:solidFill>
                  <a:srgbClr val="000000"/>
                </a:solidFill>
                <a:latin typeface="Montserrat"/>
                <a:ea typeface="Montserrat"/>
                <a:cs typeface="Montserrat"/>
                <a:sym typeface="Montserrat"/>
              </a:rPr>
              <a:t>https://doi.org/10.</a:t>
            </a:r>
            <a:r>
              <a:rPr lang="en-US" sz="2400" spc="-153">
                <a:solidFill>
                  <a:srgbClr val="000000"/>
                </a:solidFill>
                <a:latin typeface="Montserrat"/>
                <a:ea typeface="Montserrat"/>
                <a:cs typeface="Montserrat"/>
                <a:sym typeface="Montserrat"/>
              </a:rPr>
              <a:t>563</a:t>
            </a:r>
            <a:r>
              <a:rPr lang="en-US" sz="2400" spc="-153" u="none">
                <a:solidFill>
                  <a:srgbClr val="000000"/>
                </a:solidFill>
                <a:latin typeface="Montserrat"/>
                <a:ea typeface="Montserrat"/>
                <a:cs typeface="Montserrat"/>
                <a:sym typeface="Montserrat"/>
              </a:rPr>
              <a:t>9</a:t>
            </a:r>
            <a:r>
              <a:rPr lang="en-US" sz="2400" spc="-153">
                <a:solidFill>
                  <a:srgbClr val="000000"/>
                </a:solidFill>
                <a:latin typeface="Montserrat"/>
                <a:ea typeface="Montserrat"/>
                <a:cs typeface="Montserrat"/>
                <a:sym typeface="Montserrat"/>
              </a:rPr>
              <a:t>7</a:t>
            </a:r>
            <a:r>
              <a:rPr lang="en-US" sz="2400" spc="-153" u="none">
                <a:solidFill>
                  <a:srgbClr val="000000"/>
                </a:solidFill>
                <a:latin typeface="Montserrat"/>
                <a:ea typeface="Montserrat"/>
                <a:cs typeface="Montserrat"/>
                <a:sym typeface="Montserrat"/>
              </a:rPr>
              <a:t>/</a:t>
            </a:r>
            <a:r>
              <a:rPr lang="en-US" sz="2400" spc="-153">
                <a:solidFill>
                  <a:srgbClr val="000000"/>
                </a:solidFill>
                <a:latin typeface="Montserrat"/>
                <a:ea typeface="Montserrat"/>
                <a:cs typeface="Montserrat"/>
                <a:sym typeface="Montserrat"/>
              </a:rPr>
              <a:t>fm</a:t>
            </a:r>
            <a:r>
              <a:rPr lang="en-US" sz="2400" spc="-153" u="none">
                <a:solidFill>
                  <a:srgbClr val="000000"/>
                </a:solidFill>
                <a:latin typeface="Montserrat"/>
                <a:ea typeface="Montserrat"/>
                <a:cs typeface="Montserrat"/>
                <a:sym typeface="Montserrat"/>
              </a:rPr>
              <a:t>s.2024.12</a:t>
            </a:r>
            <a:r>
              <a:rPr lang="en-US" sz="2400" spc="-153">
                <a:solidFill>
                  <a:srgbClr val="000000"/>
                </a:solidFill>
                <a:latin typeface="Montserrat"/>
                <a:ea typeface="Montserrat"/>
                <a:cs typeface="Montserrat"/>
                <a:sym typeface="Montserrat"/>
              </a:rPr>
              <a:t>.10.</a:t>
            </a:r>
          </a:p>
          <a:p>
            <a:pPr algn="just">
              <a:lnSpc>
                <a:spcPts val="2976"/>
              </a:lnSpc>
            </a:pPr>
            <a:r>
              <a:rPr lang="en-US" sz="2400" spc="-153">
                <a:solidFill>
                  <a:srgbClr val="000000"/>
                </a:solidFill>
                <a:latin typeface="Montserrat"/>
                <a:ea typeface="Montserrat"/>
                <a:cs typeface="Montserrat"/>
                <a:sym typeface="Montserrat"/>
              </a:rPr>
              <a:t>[2]M. Liu, “Intelligent Accounting Information Systems in Corporate Financial Management: Application and Challenges,” Journal of World Economy, vol. 3, no. 4, pp. 85–94, Dec. 2024, doi: https://doi.org/10.56397/jwe.2024.12.10.</a:t>
            </a:r>
          </a:p>
          <a:p>
            <a:pPr algn="just">
              <a:lnSpc>
                <a:spcPts val="2976"/>
              </a:lnSpc>
            </a:pPr>
            <a:r>
              <a:rPr lang="en-US" sz="2400" spc="-153">
                <a:solidFill>
                  <a:srgbClr val="000000"/>
                </a:solidFill>
                <a:latin typeface="Montserrat"/>
                <a:ea typeface="Montserrat"/>
                <a:cs typeface="Montserrat"/>
                <a:sym typeface="Montserrat"/>
              </a:rPr>
              <a:t>[3]R. Rahim and Mohammad Ahsan Chishti, “Artificial Intelligence Applications in Accounting and Finance,” Jan. 2024, doi: https://doi.org/10.1109/icetsis61505.2024.10459526.</a:t>
            </a:r>
          </a:p>
          <a:p>
            <a:pPr algn="just">
              <a:lnSpc>
                <a:spcPts val="2976"/>
              </a:lnSpc>
            </a:pPr>
            <a:r>
              <a:rPr lang="en-US" sz="2400" spc="-153">
                <a:solidFill>
                  <a:srgbClr val="000000"/>
                </a:solidFill>
                <a:latin typeface="Montserrat"/>
                <a:ea typeface="Montserrat"/>
                <a:cs typeface="Montserrat"/>
                <a:sym typeface="Montserrat"/>
              </a:rPr>
              <a:t>[4]M. Q. Kuaiber, Z. N. Ali, A. J. Al-Yasiri, A. J. Kareem, M. A. Al, and A. Almagtome, “Automation and the Future of Accounting: A Study of AI Integration in Financial Reporting,” 2024 International Conference on Knowledge Engineering and Communication Systems (ICKECS), vol. 30, pp. 1–6, Apr. 2024, doi: https://doi.org/10.1109/ickecs61492.2024.10616967.</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4409081" y="515471"/>
            <a:ext cx="9469839" cy="814592"/>
            <a:chOff x="0" y="0"/>
            <a:chExt cx="2494114" cy="214543"/>
          </a:xfrm>
        </p:grpSpPr>
        <p:sp>
          <p:nvSpPr>
            <p:cNvPr name="Freeform 3" id="3"/>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4" id="4"/>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5" id="5"/>
          <p:cNvGrpSpPr/>
          <p:nvPr/>
        </p:nvGrpSpPr>
        <p:grpSpPr>
          <a:xfrm rot="0">
            <a:off x="9460786" y="628301"/>
            <a:ext cx="1665830" cy="588932"/>
            <a:chOff x="0" y="0"/>
            <a:chExt cx="438737" cy="155110"/>
          </a:xfrm>
        </p:grpSpPr>
        <p:sp>
          <p:nvSpPr>
            <p:cNvPr name="Freeform 6" id="6"/>
            <p:cNvSpPr/>
            <p:nvPr/>
          </p:nvSpPr>
          <p:spPr>
            <a:xfrm flipH="false" flipV="false" rot="0">
              <a:off x="0" y="0"/>
              <a:ext cx="438737" cy="155110"/>
            </a:xfrm>
            <a:custGeom>
              <a:avLst/>
              <a:gdLst/>
              <a:ahLst/>
              <a:cxnLst/>
              <a:rect r="r" b="b" t="t" l="l"/>
              <a:pathLst>
                <a:path h="155110" w="438737">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name="TextBox 7" id="7"/>
            <p:cNvSpPr txBox="true"/>
            <p:nvPr/>
          </p:nvSpPr>
          <p:spPr>
            <a:xfrm>
              <a:off x="0" y="-38100"/>
              <a:ext cx="438737" cy="193210"/>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9" id="9"/>
          <p:cNvGrpSpPr/>
          <p:nvPr/>
        </p:nvGrpSpPr>
        <p:grpSpPr>
          <a:xfrm rot="0">
            <a:off x="13103884" y="1707146"/>
            <a:ext cx="4526083" cy="5244549"/>
            <a:chOff x="0" y="0"/>
            <a:chExt cx="910838" cy="1055424"/>
          </a:xfrm>
        </p:grpSpPr>
        <p:sp>
          <p:nvSpPr>
            <p:cNvPr name="Freeform 10" id="10"/>
            <p:cNvSpPr/>
            <p:nvPr/>
          </p:nvSpPr>
          <p:spPr>
            <a:xfrm flipH="false" flipV="false" rot="0">
              <a:off x="0" y="0"/>
              <a:ext cx="910838" cy="1055424"/>
            </a:xfrm>
            <a:custGeom>
              <a:avLst/>
              <a:gdLst/>
              <a:ahLst/>
              <a:cxnLst/>
              <a:rect r="r" b="b" t="t" l="l"/>
              <a:pathLst>
                <a:path h="1055424" w="910838">
                  <a:moveTo>
                    <a:pt x="54736" y="0"/>
                  </a:moveTo>
                  <a:lnTo>
                    <a:pt x="856102" y="0"/>
                  </a:lnTo>
                  <a:cubicBezTo>
                    <a:pt x="870619" y="0"/>
                    <a:pt x="884541" y="5767"/>
                    <a:pt x="894806" y="16032"/>
                  </a:cubicBezTo>
                  <a:cubicBezTo>
                    <a:pt x="905071" y="26297"/>
                    <a:pt x="910838" y="40219"/>
                    <a:pt x="910838" y="54736"/>
                  </a:cubicBezTo>
                  <a:lnTo>
                    <a:pt x="910838" y="1000688"/>
                  </a:lnTo>
                  <a:cubicBezTo>
                    <a:pt x="910838" y="1015205"/>
                    <a:pt x="905071" y="1029127"/>
                    <a:pt x="894806" y="1039392"/>
                  </a:cubicBezTo>
                  <a:cubicBezTo>
                    <a:pt x="884541" y="1049657"/>
                    <a:pt x="870619" y="1055424"/>
                    <a:pt x="856102" y="1055424"/>
                  </a:cubicBezTo>
                  <a:lnTo>
                    <a:pt x="54736" y="1055424"/>
                  </a:lnTo>
                  <a:cubicBezTo>
                    <a:pt x="40219" y="1055424"/>
                    <a:pt x="26297" y="1049657"/>
                    <a:pt x="16032" y="1039392"/>
                  </a:cubicBezTo>
                  <a:cubicBezTo>
                    <a:pt x="5767" y="1029127"/>
                    <a:pt x="0" y="1015205"/>
                    <a:pt x="0" y="1000688"/>
                  </a:cubicBezTo>
                  <a:lnTo>
                    <a:pt x="0" y="54736"/>
                  </a:lnTo>
                  <a:cubicBezTo>
                    <a:pt x="0" y="40219"/>
                    <a:pt x="5767" y="26297"/>
                    <a:pt x="16032" y="16032"/>
                  </a:cubicBezTo>
                  <a:cubicBezTo>
                    <a:pt x="26297" y="5767"/>
                    <a:pt x="40219" y="0"/>
                    <a:pt x="54736" y="0"/>
                  </a:cubicBezTo>
                  <a:close/>
                </a:path>
              </a:pathLst>
            </a:custGeom>
            <a:blipFill>
              <a:blip r:embed="rId4"/>
              <a:stretch>
                <a:fillRect l="-98652" t="-32685" r="-32114" b="0"/>
              </a:stretch>
            </a:blipFill>
          </p:spPr>
        </p:sp>
      </p:grpSp>
      <p:sp>
        <p:nvSpPr>
          <p:cNvPr name="TextBox 11" id="11"/>
          <p:cNvSpPr txBox="true"/>
          <p:nvPr/>
        </p:nvSpPr>
        <p:spPr>
          <a:xfrm rot="0">
            <a:off x="4441856" y="729745"/>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2" id="12"/>
          <p:cNvSpPr txBox="true"/>
          <p:nvPr/>
        </p:nvSpPr>
        <p:spPr>
          <a:xfrm rot="0">
            <a:off x="6829803" y="731958"/>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3" id="13"/>
          <p:cNvSpPr txBox="true"/>
          <p:nvPr/>
        </p:nvSpPr>
        <p:spPr>
          <a:xfrm rot="0">
            <a:off x="9499106" y="731958"/>
            <a:ext cx="1589190" cy="314925"/>
          </a:xfrm>
          <a:prstGeom prst="rect">
            <a:avLst/>
          </a:prstGeom>
        </p:spPr>
        <p:txBody>
          <a:bodyPr anchor="t" rtlCol="false" tIns="0" lIns="0" bIns="0" rIns="0">
            <a:spAutoFit/>
          </a:bodyPr>
          <a:lstStyle/>
          <a:p>
            <a:pPr algn="ctr" marL="0" indent="0" lvl="0">
              <a:lnSpc>
                <a:spcPts val="2591"/>
              </a:lnSpc>
              <a:spcBef>
                <a:spcPct val="0"/>
              </a:spcBef>
            </a:pPr>
            <a:r>
              <a:rPr lang="en-US" b="true" sz="1851" spc="3">
                <a:solidFill>
                  <a:srgbClr val="FFFFFF"/>
                </a:solidFill>
                <a:latin typeface="Montserrat Bold"/>
                <a:ea typeface="Montserrat Bold"/>
                <a:cs typeface="Montserrat Bold"/>
                <a:sym typeface="Montserrat Bold"/>
              </a:rPr>
              <a:t>CONTENT</a:t>
            </a:r>
          </a:p>
        </p:txBody>
      </p:sp>
      <p:sp>
        <p:nvSpPr>
          <p:cNvPr name="TextBox 14" id="14"/>
          <p:cNvSpPr txBox="true"/>
          <p:nvPr/>
        </p:nvSpPr>
        <p:spPr>
          <a:xfrm rot="0">
            <a:off x="11594836" y="729745"/>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name="TextBox 15" id="15"/>
          <p:cNvSpPr txBox="true"/>
          <p:nvPr/>
        </p:nvSpPr>
        <p:spPr>
          <a:xfrm rot="0">
            <a:off x="804572" y="2178395"/>
            <a:ext cx="4788898" cy="476250"/>
          </a:xfrm>
          <a:prstGeom prst="rect">
            <a:avLst/>
          </a:prstGeom>
        </p:spPr>
        <p:txBody>
          <a:bodyPr anchor="t" rtlCol="false" tIns="0" lIns="0" bIns="0" rIns="0">
            <a:spAutoFit/>
          </a:bodyPr>
          <a:lstStyle/>
          <a:p>
            <a:pPr algn="just">
              <a:lnSpc>
                <a:spcPts val="3599"/>
              </a:lnSpc>
            </a:pPr>
            <a:r>
              <a:rPr lang="en-US" b="true" sz="3999" spc="-231">
                <a:solidFill>
                  <a:srgbClr val="101B40"/>
                </a:solidFill>
                <a:latin typeface="Montserrat Bold"/>
                <a:ea typeface="Montserrat Bold"/>
                <a:cs typeface="Montserrat Bold"/>
                <a:sym typeface="Montserrat Bold"/>
              </a:rPr>
              <a:t>Problem Statement</a:t>
            </a:r>
          </a:p>
        </p:txBody>
      </p:sp>
      <p:sp>
        <p:nvSpPr>
          <p:cNvPr name="TextBox 16" id="16"/>
          <p:cNvSpPr txBox="true"/>
          <p:nvPr/>
        </p:nvSpPr>
        <p:spPr>
          <a:xfrm rot="0">
            <a:off x="804633" y="2966404"/>
            <a:ext cx="10599545" cy="1996567"/>
          </a:xfrm>
          <a:prstGeom prst="rect">
            <a:avLst/>
          </a:prstGeom>
        </p:spPr>
        <p:txBody>
          <a:bodyPr anchor="t" rtlCol="false" tIns="0" lIns="0" bIns="0" rIns="0">
            <a:spAutoFit/>
          </a:bodyPr>
          <a:lstStyle/>
          <a:p>
            <a:pPr algn="just">
              <a:lnSpc>
                <a:spcPts val="3223"/>
              </a:lnSpc>
            </a:pPr>
            <a:r>
              <a:rPr lang="en-US" sz="2599" spc="-166">
                <a:solidFill>
                  <a:srgbClr val="000000"/>
                </a:solidFill>
                <a:latin typeface="Montserrat"/>
                <a:ea typeface="Montserrat"/>
                <a:cs typeface="Montserrat"/>
                <a:sym typeface="Montserrat"/>
              </a:rPr>
              <a:t>Finance teams spend 60 to 70% of their time on manual tasks, such as data entry, expense categorization, document processing, and report generation. This leaves less time for strategic analysis. Traditional systems do not have smart automation and need technical skills to pull insights from financial data.</a:t>
            </a:r>
          </a:p>
        </p:txBody>
      </p:sp>
      <p:sp>
        <p:nvSpPr>
          <p:cNvPr name="TextBox 17" id="17"/>
          <p:cNvSpPr txBox="true"/>
          <p:nvPr/>
        </p:nvSpPr>
        <p:spPr>
          <a:xfrm rot="0">
            <a:off x="804572" y="5667821"/>
            <a:ext cx="12040188" cy="3489706"/>
          </a:xfrm>
          <a:prstGeom prst="rect">
            <a:avLst/>
          </a:prstGeom>
        </p:spPr>
        <p:txBody>
          <a:bodyPr anchor="t" rtlCol="false" tIns="0" lIns="0" bIns="0" rIns="0">
            <a:spAutoFit/>
          </a:bodyPr>
          <a:lstStyle/>
          <a:p>
            <a:pPr algn="just">
              <a:lnSpc>
                <a:spcPts val="4339"/>
              </a:lnSpc>
            </a:pPr>
            <a:r>
              <a:rPr lang="en-US" b="true" sz="3499" spc="-223">
                <a:solidFill>
                  <a:srgbClr val="000000"/>
                </a:solidFill>
                <a:latin typeface="Montserrat Bold"/>
                <a:ea typeface="Montserrat Bold"/>
                <a:cs typeface="Montserrat Bold"/>
                <a:sym typeface="Montserrat Bold"/>
              </a:rPr>
              <a:t>Key challenges :</a:t>
            </a:r>
          </a:p>
          <a:p>
            <a:pPr algn="just">
              <a:lnSpc>
                <a:spcPts val="4339"/>
              </a:lnSpc>
            </a:pPr>
          </a:p>
          <a:p>
            <a:pPr algn="just" marL="561337" indent="-280669" lvl="1">
              <a:lnSpc>
                <a:spcPts val="3223"/>
              </a:lnSpc>
              <a:buFont typeface="Arial"/>
              <a:buChar char="•"/>
            </a:pPr>
            <a:r>
              <a:rPr lang="en-US" sz="2599" spc="-166">
                <a:solidFill>
                  <a:srgbClr val="000000"/>
                </a:solidFill>
                <a:latin typeface="Montserrat"/>
                <a:ea typeface="Montserrat"/>
                <a:cs typeface="Montserrat"/>
                <a:sym typeface="Montserrat"/>
              </a:rPr>
              <a:t>Document processing inefficiency - static repositories requiring manual search and review</a:t>
            </a:r>
          </a:p>
          <a:p>
            <a:pPr algn="just" marL="561337" indent="-280669" lvl="1">
              <a:lnSpc>
                <a:spcPts val="3223"/>
              </a:lnSpc>
              <a:buFont typeface="Arial"/>
              <a:buChar char="•"/>
            </a:pPr>
            <a:r>
              <a:rPr lang="en-US" sz="2599" spc="-166">
                <a:solidFill>
                  <a:srgbClr val="000000"/>
                </a:solidFill>
                <a:latin typeface="Montserrat"/>
                <a:ea typeface="Montserrat"/>
                <a:cs typeface="Montserrat"/>
                <a:sym typeface="Montserrat"/>
              </a:rPr>
              <a:t>Limited accessibility to financial insights - requires complex queries and technical skills</a:t>
            </a:r>
          </a:p>
          <a:p>
            <a:pPr algn="just" marL="561337" indent="-280669" lvl="1">
              <a:lnSpc>
                <a:spcPts val="3223"/>
              </a:lnSpc>
              <a:buFont typeface="Arial"/>
              <a:buChar char="•"/>
            </a:pPr>
            <a:r>
              <a:rPr lang="en-US" sz="2599" spc="-166">
                <a:solidFill>
                  <a:srgbClr val="000000"/>
                </a:solidFill>
                <a:latin typeface="Montserrat"/>
                <a:ea typeface="Montserrat"/>
                <a:cs typeface="Montserrat"/>
                <a:sym typeface="Montserrat"/>
              </a:rPr>
              <a:t>Manual bottlenecks in month-end closing, and expense management</a:t>
            </a:r>
          </a:p>
          <a:p>
            <a:pPr algn="just">
              <a:lnSpc>
                <a:spcPts val="3223"/>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3" id="3"/>
          <p:cNvGrpSpPr/>
          <p:nvPr/>
        </p:nvGrpSpPr>
        <p:grpSpPr>
          <a:xfrm rot="0">
            <a:off x="350265" y="1980846"/>
            <a:ext cx="17587469" cy="4107425"/>
            <a:chOff x="0" y="0"/>
            <a:chExt cx="4632091" cy="1081791"/>
          </a:xfrm>
        </p:grpSpPr>
        <p:sp>
          <p:nvSpPr>
            <p:cNvPr name="Freeform 4" id="4"/>
            <p:cNvSpPr/>
            <p:nvPr/>
          </p:nvSpPr>
          <p:spPr>
            <a:xfrm flipH="false" flipV="false" rot="0">
              <a:off x="0" y="0"/>
              <a:ext cx="4632091" cy="1081791"/>
            </a:xfrm>
            <a:custGeom>
              <a:avLst/>
              <a:gdLst/>
              <a:ahLst/>
              <a:cxnLst/>
              <a:rect r="r" b="b" t="t" l="l"/>
              <a:pathLst>
                <a:path h="1081791" w="4632091">
                  <a:moveTo>
                    <a:pt x="22450" y="0"/>
                  </a:moveTo>
                  <a:lnTo>
                    <a:pt x="4609641" y="0"/>
                  </a:lnTo>
                  <a:cubicBezTo>
                    <a:pt x="4615595" y="0"/>
                    <a:pt x="4621305" y="2365"/>
                    <a:pt x="4625515" y="6575"/>
                  </a:cubicBezTo>
                  <a:cubicBezTo>
                    <a:pt x="4629725" y="10786"/>
                    <a:pt x="4632091" y="16496"/>
                    <a:pt x="4632091" y="22450"/>
                  </a:cubicBezTo>
                  <a:lnTo>
                    <a:pt x="4632091" y="1059341"/>
                  </a:lnTo>
                  <a:cubicBezTo>
                    <a:pt x="4632091" y="1071740"/>
                    <a:pt x="4622039" y="1081791"/>
                    <a:pt x="4609641" y="1081791"/>
                  </a:cubicBezTo>
                  <a:lnTo>
                    <a:pt x="22450" y="1081791"/>
                  </a:lnTo>
                  <a:cubicBezTo>
                    <a:pt x="10051" y="1081791"/>
                    <a:pt x="0" y="1071740"/>
                    <a:pt x="0" y="1059341"/>
                  </a:cubicBezTo>
                  <a:lnTo>
                    <a:pt x="0" y="22450"/>
                  </a:lnTo>
                  <a:cubicBezTo>
                    <a:pt x="0" y="10051"/>
                    <a:pt x="10051" y="0"/>
                    <a:pt x="22450" y="0"/>
                  </a:cubicBezTo>
                  <a:close/>
                </a:path>
              </a:pathLst>
            </a:custGeom>
            <a:solidFill>
              <a:srgbClr val="DCE2EB"/>
            </a:solidFill>
          </p:spPr>
        </p:sp>
        <p:sp>
          <p:nvSpPr>
            <p:cNvPr name="TextBox 5" id="5"/>
            <p:cNvSpPr txBox="true"/>
            <p:nvPr/>
          </p:nvSpPr>
          <p:spPr>
            <a:xfrm>
              <a:off x="0" y="-38100"/>
              <a:ext cx="4632091" cy="1119891"/>
            </a:xfrm>
            <a:prstGeom prst="rect">
              <a:avLst/>
            </a:prstGeom>
          </p:spPr>
          <p:txBody>
            <a:bodyPr anchor="ctr" rtlCol="false" tIns="50800" lIns="50800" bIns="50800" rIns="50800"/>
            <a:lstStyle/>
            <a:p>
              <a:pPr algn="ctr">
                <a:lnSpc>
                  <a:spcPts val="2591"/>
                </a:lnSpc>
              </a:pPr>
            </a:p>
          </p:txBody>
        </p:sp>
      </p:grpSp>
      <p:sp>
        <p:nvSpPr>
          <p:cNvPr name="Freeform 6" id="6"/>
          <p:cNvSpPr/>
          <p:nvPr/>
        </p:nvSpPr>
        <p:spPr>
          <a:xfrm flipH="true" flipV="false" rot="0">
            <a:off x="9433202" y="0"/>
            <a:ext cx="4574117" cy="9480035"/>
          </a:xfrm>
          <a:custGeom>
            <a:avLst/>
            <a:gdLst/>
            <a:ahLst/>
            <a:cxnLst/>
            <a:rect r="r" b="b" t="t" l="l"/>
            <a:pathLst>
              <a:path h="9480035" w="4574117">
                <a:moveTo>
                  <a:pt x="4574117" y="0"/>
                </a:moveTo>
                <a:lnTo>
                  <a:pt x="0" y="0"/>
                </a:lnTo>
                <a:lnTo>
                  <a:pt x="0" y="9480035"/>
                </a:lnTo>
                <a:lnTo>
                  <a:pt x="4574117" y="9480035"/>
                </a:lnTo>
                <a:lnTo>
                  <a:pt x="4574117" y="0"/>
                </a:lnTo>
                <a:close/>
              </a:path>
            </a:pathLst>
          </a:custGeom>
          <a:blipFill>
            <a:blip r:embed="rId4"/>
            <a:stretch>
              <a:fillRect l="0" t="0" r="0" b="0"/>
            </a:stretch>
          </a:blipFill>
        </p:spPr>
      </p:sp>
      <p:sp>
        <p:nvSpPr>
          <p:cNvPr name="TextBox 7" id="7"/>
          <p:cNvSpPr txBox="true"/>
          <p:nvPr/>
        </p:nvSpPr>
        <p:spPr>
          <a:xfrm rot="0">
            <a:off x="2825430" y="3866701"/>
            <a:ext cx="5691348" cy="1042364"/>
          </a:xfrm>
          <a:prstGeom prst="rect">
            <a:avLst/>
          </a:prstGeom>
        </p:spPr>
        <p:txBody>
          <a:bodyPr anchor="t" rtlCol="false" tIns="0" lIns="0" bIns="0" rIns="0">
            <a:spAutoFit/>
          </a:bodyPr>
          <a:lstStyle/>
          <a:p>
            <a:pPr algn="just">
              <a:lnSpc>
                <a:spcPts val="7679"/>
              </a:lnSpc>
            </a:pPr>
            <a:r>
              <a:rPr lang="en-US" b="true" sz="8532" spc="-494">
                <a:solidFill>
                  <a:srgbClr val="101B40"/>
                </a:solidFill>
                <a:latin typeface="Montserrat Bold"/>
                <a:ea typeface="Montserrat Bold"/>
                <a:cs typeface="Montserrat Bold"/>
                <a:sym typeface="Montserrat Bold"/>
              </a:rPr>
              <a:t>Thankyou</a:t>
            </a:r>
          </a:p>
        </p:txBody>
      </p:sp>
      <p:grpSp>
        <p:nvGrpSpPr>
          <p:cNvPr name="Group 8" id="8"/>
          <p:cNvGrpSpPr/>
          <p:nvPr/>
        </p:nvGrpSpPr>
        <p:grpSpPr>
          <a:xfrm rot="0">
            <a:off x="3754322" y="6534595"/>
            <a:ext cx="4211656" cy="2257223"/>
            <a:chOff x="0" y="0"/>
            <a:chExt cx="5615541" cy="3009630"/>
          </a:xfrm>
        </p:grpSpPr>
        <p:grpSp>
          <p:nvGrpSpPr>
            <p:cNvPr name="Group 9" id="9"/>
            <p:cNvGrpSpPr/>
            <p:nvPr/>
          </p:nvGrpSpPr>
          <p:grpSpPr>
            <a:xfrm rot="0">
              <a:off x="0" y="0"/>
              <a:ext cx="5615541" cy="3009630"/>
              <a:chOff x="0" y="0"/>
              <a:chExt cx="1109243" cy="594495"/>
            </a:xfrm>
          </p:grpSpPr>
          <p:sp>
            <p:nvSpPr>
              <p:cNvPr name="Freeform 10" id="10"/>
              <p:cNvSpPr/>
              <p:nvPr/>
            </p:nvSpPr>
            <p:spPr>
              <a:xfrm flipH="false" flipV="false" rot="0">
                <a:off x="0" y="0"/>
                <a:ext cx="1109243" cy="594495"/>
              </a:xfrm>
              <a:custGeom>
                <a:avLst/>
                <a:gdLst/>
                <a:ahLst/>
                <a:cxnLst/>
                <a:rect r="r" b="b" t="t" l="l"/>
                <a:pathLst>
                  <a:path h="594495" w="1109243">
                    <a:moveTo>
                      <a:pt x="93749" y="0"/>
                    </a:moveTo>
                    <a:lnTo>
                      <a:pt x="1015494" y="0"/>
                    </a:lnTo>
                    <a:cubicBezTo>
                      <a:pt x="1067270" y="0"/>
                      <a:pt x="1109243" y="41973"/>
                      <a:pt x="1109243" y="93749"/>
                    </a:cubicBezTo>
                    <a:lnTo>
                      <a:pt x="1109243" y="500746"/>
                    </a:lnTo>
                    <a:cubicBezTo>
                      <a:pt x="1109243" y="525610"/>
                      <a:pt x="1099366" y="549455"/>
                      <a:pt x="1081784" y="567036"/>
                    </a:cubicBezTo>
                    <a:cubicBezTo>
                      <a:pt x="1064203" y="584618"/>
                      <a:pt x="1040358" y="594495"/>
                      <a:pt x="1015494" y="594495"/>
                    </a:cubicBezTo>
                    <a:lnTo>
                      <a:pt x="93749" y="594495"/>
                    </a:lnTo>
                    <a:cubicBezTo>
                      <a:pt x="68885" y="594495"/>
                      <a:pt x="45040" y="584618"/>
                      <a:pt x="27458" y="567036"/>
                    </a:cubicBezTo>
                    <a:cubicBezTo>
                      <a:pt x="9877" y="549455"/>
                      <a:pt x="0" y="525610"/>
                      <a:pt x="0" y="500746"/>
                    </a:cubicBezTo>
                    <a:lnTo>
                      <a:pt x="0" y="93749"/>
                    </a:lnTo>
                    <a:cubicBezTo>
                      <a:pt x="0" y="68885"/>
                      <a:pt x="9877" y="45040"/>
                      <a:pt x="27458" y="27458"/>
                    </a:cubicBezTo>
                    <a:cubicBezTo>
                      <a:pt x="45040" y="9877"/>
                      <a:pt x="68885" y="0"/>
                      <a:pt x="93749" y="0"/>
                    </a:cubicBezTo>
                    <a:close/>
                  </a:path>
                </a:pathLst>
              </a:custGeom>
              <a:solidFill>
                <a:srgbClr val="8FA4C1"/>
              </a:solidFill>
            </p:spPr>
          </p:sp>
          <p:sp>
            <p:nvSpPr>
              <p:cNvPr name="TextBox 11" id="11"/>
              <p:cNvSpPr txBox="true"/>
              <p:nvPr/>
            </p:nvSpPr>
            <p:spPr>
              <a:xfrm>
                <a:off x="0" y="-38100"/>
                <a:ext cx="1109243" cy="632595"/>
              </a:xfrm>
              <a:prstGeom prst="rect">
                <a:avLst/>
              </a:prstGeom>
            </p:spPr>
            <p:txBody>
              <a:bodyPr anchor="ctr" rtlCol="false" tIns="50800" lIns="50800" bIns="50800" rIns="50800"/>
              <a:lstStyle/>
              <a:p>
                <a:pPr algn="ctr">
                  <a:lnSpc>
                    <a:spcPts val="2591"/>
                  </a:lnSpc>
                </a:pPr>
              </a:p>
            </p:txBody>
          </p:sp>
        </p:grpSp>
        <p:grpSp>
          <p:nvGrpSpPr>
            <p:cNvPr name="Group 12" id="12"/>
            <p:cNvGrpSpPr/>
            <p:nvPr/>
          </p:nvGrpSpPr>
          <p:grpSpPr>
            <a:xfrm rot="0">
              <a:off x="203200" y="203200"/>
              <a:ext cx="5193271" cy="1035303"/>
              <a:chOff x="0" y="0"/>
              <a:chExt cx="1025831" cy="204504"/>
            </a:xfrm>
          </p:grpSpPr>
          <p:sp>
            <p:nvSpPr>
              <p:cNvPr name="Freeform 13" id="13"/>
              <p:cNvSpPr/>
              <p:nvPr/>
            </p:nvSpPr>
            <p:spPr>
              <a:xfrm flipH="false" flipV="false" rot="0">
                <a:off x="0" y="0"/>
                <a:ext cx="1025831" cy="204504"/>
              </a:xfrm>
              <a:custGeom>
                <a:avLst/>
                <a:gdLst/>
                <a:ahLst/>
                <a:cxnLst/>
                <a:rect r="r" b="b" t="t" l="l"/>
                <a:pathLst>
                  <a:path h="204504" w="1025831">
                    <a:moveTo>
                      <a:pt x="101372" y="0"/>
                    </a:moveTo>
                    <a:lnTo>
                      <a:pt x="924460" y="0"/>
                    </a:lnTo>
                    <a:cubicBezTo>
                      <a:pt x="951345" y="0"/>
                      <a:pt x="977129" y="10680"/>
                      <a:pt x="996140" y="29691"/>
                    </a:cubicBezTo>
                    <a:cubicBezTo>
                      <a:pt x="1015151" y="48702"/>
                      <a:pt x="1025831" y="74486"/>
                      <a:pt x="1025831" y="101372"/>
                    </a:cubicBezTo>
                    <a:lnTo>
                      <a:pt x="1025831" y="103133"/>
                    </a:lnTo>
                    <a:cubicBezTo>
                      <a:pt x="1025831" y="130018"/>
                      <a:pt x="1015151" y="155802"/>
                      <a:pt x="996140" y="174813"/>
                    </a:cubicBezTo>
                    <a:cubicBezTo>
                      <a:pt x="977129" y="193824"/>
                      <a:pt x="951345" y="204504"/>
                      <a:pt x="924460" y="204504"/>
                    </a:cubicBezTo>
                    <a:lnTo>
                      <a:pt x="101372" y="204504"/>
                    </a:lnTo>
                    <a:cubicBezTo>
                      <a:pt x="74486" y="204504"/>
                      <a:pt x="48702" y="193824"/>
                      <a:pt x="29691" y="174813"/>
                    </a:cubicBezTo>
                    <a:cubicBezTo>
                      <a:pt x="10680" y="155802"/>
                      <a:pt x="0" y="130018"/>
                      <a:pt x="0" y="103133"/>
                    </a:cubicBezTo>
                    <a:lnTo>
                      <a:pt x="0" y="101372"/>
                    </a:lnTo>
                    <a:cubicBezTo>
                      <a:pt x="0" y="74486"/>
                      <a:pt x="10680" y="48702"/>
                      <a:pt x="29691" y="29691"/>
                    </a:cubicBezTo>
                    <a:cubicBezTo>
                      <a:pt x="48702" y="10680"/>
                      <a:pt x="74486" y="0"/>
                      <a:pt x="101372" y="0"/>
                    </a:cubicBezTo>
                    <a:close/>
                  </a:path>
                </a:pathLst>
              </a:custGeom>
              <a:solidFill>
                <a:srgbClr val="FFFFFF"/>
              </a:solidFill>
            </p:spPr>
          </p:sp>
          <p:sp>
            <p:nvSpPr>
              <p:cNvPr name="TextBox 14" id="14"/>
              <p:cNvSpPr txBox="true"/>
              <p:nvPr/>
            </p:nvSpPr>
            <p:spPr>
              <a:xfrm>
                <a:off x="0" y="-38100"/>
                <a:ext cx="1025831" cy="242604"/>
              </a:xfrm>
              <a:prstGeom prst="rect">
                <a:avLst/>
              </a:prstGeom>
            </p:spPr>
            <p:txBody>
              <a:bodyPr anchor="ctr" rtlCol="false" tIns="50800" lIns="50800" bIns="50800" rIns="50800"/>
              <a:lstStyle/>
              <a:p>
                <a:pPr algn="ctr">
                  <a:lnSpc>
                    <a:spcPts val="2591"/>
                  </a:lnSpc>
                </a:pPr>
              </a:p>
            </p:txBody>
          </p:sp>
        </p:grpSp>
        <p:grpSp>
          <p:nvGrpSpPr>
            <p:cNvPr name="Group 15" id="15"/>
            <p:cNvGrpSpPr/>
            <p:nvPr/>
          </p:nvGrpSpPr>
          <p:grpSpPr>
            <a:xfrm rot="0">
              <a:off x="4463474" y="333389"/>
              <a:ext cx="774926" cy="774926"/>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TextBox 18" id="18"/>
            <p:cNvSpPr txBox="true"/>
            <p:nvPr/>
          </p:nvSpPr>
          <p:spPr>
            <a:xfrm rot="0">
              <a:off x="761227" y="1637196"/>
              <a:ext cx="4077217" cy="437261"/>
            </a:xfrm>
            <a:prstGeom prst="rect">
              <a:avLst/>
            </a:prstGeom>
          </p:spPr>
          <p:txBody>
            <a:bodyPr anchor="t" rtlCol="false" tIns="0" lIns="0" bIns="0" rIns="0">
              <a:spAutoFit/>
            </a:bodyPr>
            <a:lstStyle/>
            <a:p>
              <a:pPr algn="just">
                <a:lnSpc>
                  <a:spcPts val="2483"/>
                </a:lnSpc>
              </a:pPr>
              <a:r>
                <a:rPr lang="en-US" b="true" sz="2299" spc="-163">
                  <a:solidFill>
                    <a:srgbClr val="F4F4F4"/>
                  </a:solidFill>
                  <a:latin typeface="Montserrat Semi-Bold"/>
                  <a:ea typeface="Montserrat Semi-Bold"/>
                  <a:cs typeface="Montserrat Semi-Bold"/>
                  <a:sym typeface="Montserrat Semi-Bold"/>
                </a:rPr>
                <a:t>ANY QUESTIONS ??</a:t>
              </a:r>
            </a:p>
          </p:txBody>
        </p:sp>
        <p:sp>
          <p:nvSpPr>
            <p:cNvPr name="TextBox 19" id="19"/>
            <p:cNvSpPr txBox="true"/>
            <p:nvPr/>
          </p:nvSpPr>
          <p:spPr>
            <a:xfrm rot="0">
              <a:off x="555543" y="469632"/>
              <a:ext cx="4077217" cy="540539"/>
            </a:xfrm>
            <a:prstGeom prst="rect">
              <a:avLst/>
            </a:prstGeom>
          </p:spPr>
          <p:txBody>
            <a:bodyPr anchor="t" rtlCol="false" tIns="0" lIns="0" bIns="0" rIns="0">
              <a:spAutoFit/>
            </a:bodyPr>
            <a:lstStyle/>
            <a:p>
              <a:pPr algn="ctr">
                <a:lnSpc>
                  <a:spcPts val="3079"/>
                </a:lnSpc>
              </a:pPr>
              <a:r>
                <a:rPr lang="en-US" b="true" sz="2851" spc="-202">
                  <a:solidFill>
                    <a:srgbClr val="8FA4C1"/>
                  </a:solidFill>
                  <a:latin typeface="Montserrat Bold"/>
                  <a:ea typeface="Montserrat Bold"/>
                  <a:cs typeface="Montserrat Bold"/>
                  <a:sym typeface="Montserrat Bold"/>
                </a:rPr>
                <a:t>Next Slide</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4409081" y="515471"/>
            <a:ext cx="10235180" cy="859612"/>
            <a:chOff x="0" y="0"/>
            <a:chExt cx="2695685" cy="226400"/>
          </a:xfrm>
        </p:grpSpPr>
        <p:sp>
          <p:nvSpPr>
            <p:cNvPr name="Freeform 3" id="3"/>
            <p:cNvSpPr/>
            <p:nvPr/>
          </p:nvSpPr>
          <p:spPr>
            <a:xfrm flipH="false" flipV="false" rot="0">
              <a:off x="0" y="0"/>
              <a:ext cx="2695685" cy="226400"/>
            </a:xfrm>
            <a:custGeom>
              <a:avLst/>
              <a:gdLst/>
              <a:ahLst/>
              <a:cxnLst/>
              <a:rect r="r" b="b" t="t" l="l"/>
              <a:pathLst>
                <a:path h="226400" w="2695685">
                  <a:moveTo>
                    <a:pt x="75640" y="0"/>
                  </a:moveTo>
                  <a:lnTo>
                    <a:pt x="2620045" y="0"/>
                  </a:lnTo>
                  <a:cubicBezTo>
                    <a:pt x="2640106" y="0"/>
                    <a:pt x="2659345" y="7969"/>
                    <a:pt x="2673531" y="22155"/>
                  </a:cubicBezTo>
                  <a:cubicBezTo>
                    <a:pt x="2687716" y="36340"/>
                    <a:pt x="2695685" y="55579"/>
                    <a:pt x="2695685" y="75640"/>
                  </a:cubicBezTo>
                  <a:lnTo>
                    <a:pt x="2695685" y="150759"/>
                  </a:lnTo>
                  <a:cubicBezTo>
                    <a:pt x="2695685" y="170821"/>
                    <a:pt x="2687716" y="190060"/>
                    <a:pt x="2673531" y="204245"/>
                  </a:cubicBezTo>
                  <a:cubicBezTo>
                    <a:pt x="2659345" y="218431"/>
                    <a:pt x="2640106" y="226400"/>
                    <a:pt x="2620045" y="226400"/>
                  </a:cubicBezTo>
                  <a:lnTo>
                    <a:pt x="75640" y="226400"/>
                  </a:lnTo>
                  <a:cubicBezTo>
                    <a:pt x="55579" y="226400"/>
                    <a:pt x="36340" y="218431"/>
                    <a:pt x="22155" y="204245"/>
                  </a:cubicBezTo>
                  <a:cubicBezTo>
                    <a:pt x="7969" y="190060"/>
                    <a:pt x="0" y="170821"/>
                    <a:pt x="0" y="150759"/>
                  </a:cubicBezTo>
                  <a:lnTo>
                    <a:pt x="0" y="75640"/>
                  </a:lnTo>
                  <a:cubicBezTo>
                    <a:pt x="0" y="55579"/>
                    <a:pt x="7969" y="36340"/>
                    <a:pt x="22155" y="22155"/>
                  </a:cubicBezTo>
                  <a:cubicBezTo>
                    <a:pt x="36340" y="7969"/>
                    <a:pt x="55579" y="0"/>
                    <a:pt x="75640" y="0"/>
                  </a:cubicBezTo>
                  <a:close/>
                </a:path>
              </a:pathLst>
            </a:custGeom>
            <a:solidFill>
              <a:srgbClr val="000000">
                <a:alpha val="0"/>
              </a:srgbClr>
            </a:solidFill>
            <a:ln w="38100" cap="rnd">
              <a:solidFill>
                <a:srgbClr val="101B40"/>
              </a:solidFill>
              <a:prstDash val="solid"/>
              <a:round/>
            </a:ln>
          </p:spPr>
        </p:sp>
        <p:sp>
          <p:nvSpPr>
            <p:cNvPr name="TextBox 4" id="4"/>
            <p:cNvSpPr txBox="true"/>
            <p:nvPr/>
          </p:nvSpPr>
          <p:spPr>
            <a:xfrm>
              <a:off x="0" y="-38100"/>
              <a:ext cx="2695685" cy="264500"/>
            </a:xfrm>
            <a:prstGeom prst="rect">
              <a:avLst/>
            </a:prstGeom>
          </p:spPr>
          <p:txBody>
            <a:bodyPr anchor="ctr" rtlCol="false" tIns="50800" lIns="50800" bIns="50800" rIns="50800"/>
            <a:lstStyle/>
            <a:p>
              <a:pPr algn="ctr">
                <a:lnSpc>
                  <a:spcPts val="2871"/>
                </a:lnSpc>
              </a:pPr>
            </a:p>
          </p:txBody>
        </p:sp>
      </p:grpSp>
      <p:grpSp>
        <p:nvGrpSpPr>
          <p:cNvPr name="Group 5" id="5"/>
          <p:cNvGrpSpPr/>
          <p:nvPr/>
        </p:nvGrpSpPr>
        <p:grpSpPr>
          <a:xfrm rot="0">
            <a:off x="8601077" y="584128"/>
            <a:ext cx="2993759" cy="677278"/>
            <a:chOff x="0" y="0"/>
            <a:chExt cx="788480" cy="178378"/>
          </a:xfrm>
        </p:grpSpPr>
        <p:sp>
          <p:nvSpPr>
            <p:cNvPr name="Freeform 6" id="6"/>
            <p:cNvSpPr/>
            <p:nvPr/>
          </p:nvSpPr>
          <p:spPr>
            <a:xfrm flipH="false" flipV="false" rot="0">
              <a:off x="0" y="0"/>
              <a:ext cx="788480" cy="178378"/>
            </a:xfrm>
            <a:custGeom>
              <a:avLst/>
              <a:gdLst/>
              <a:ahLst/>
              <a:cxnLst/>
              <a:rect r="r" b="b" t="t" l="l"/>
              <a:pathLst>
                <a:path h="178378" w="788480">
                  <a:moveTo>
                    <a:pt x="89189" y="0"/>
                  </a:moveTo>
                  <a:lnTo>
                    <a:pt x="699291" y="0"/>
                  </a:lnTo>
                  <a:cubicBezTo>
                    <a:pt x="722945" y="0"/>
                    <a:pt x="745631" y="9397"/>
                    <a:pt x="762357" y="26123"/>
                  </a:cubicBezTo>
                  <a:cubicBezTo>
                    <a:pt x="779083" y="42849"/>
                    <a:pt x="788480" y="65535"/>
                    <a:pt x="788480" y="89189"/>
                  </a:cubicBezTo>
                  <a:lnTo>
                    <a:pt x="788480" y="89189"/>
                  </a:lnTo>
                  <a:cubicBezTo>
                    <a:pt x="788480" y="112843"/>
                    <a:pt x="779083" y="135529"/>
                    <a:pt x="762357" y="152255"/>
                  </a:cubicBezTo>
                  <a:cubicBezTo>
                    <a:pt x="745631" y="168981"/>
                    <a:pt x="722945" y="178378"/>
                    <a:pt x="699291" y="178378"/>
                  </a:cubicBezTo>
                  <a:lnTo>
                    <a:pt x="89189" y="178378"/>
                  </a:lnTo>
                  <a:cubicBezTo>
                    <a:pt x="65535" y="178378"/>
                    <a:pt x="42849" y="168981"/>
                    <a:pt x="26123" y="152255"/>
                  </a:cubicBezTo>
                  <a:cubicBezTo>
                    <a:pt x="9397" y="135529"/>
                    <a:pt x="0" y="112843"/>
                    <a:pt x="0" y="89189"/>
                  </a:cubicBezTo>
                  <a:lnTo>
                    <a:pt x="0" y="89189"/>
                  </a:lnTo>
                  <a:cubicBezTo>
                    <a:pt x="0" y="65535"/>
                    <a:pt x="9397" y="42849"/>
                    <a:pt x="26123" y="26123"/>
                  </a:cubicBezTo>
                  <a:cubicBezTo>
                    <a:pt x="42849" y="9397"/>
                    <a:pt x="65535" y="0"/>
                    <a:pt x="89189" y="0"/>
                  </a:cubicBezTo>
                  <a:close/>
                </a:path>
              </a:pathLst>
            </a:custGeom>
            <a:solidFill>
              <a:srgbClr val="101B40"/>
            </a:solidFill>
            <a:ln cap="rnd">
              <a:noFill/>
              <a:prstDash val="solid"/>
              <a:round/>
            </a:ln>
          </p:spPr>
        </p:sp>
        <p:sp>
          <p:nvSpPr>
            <p:cNvPr name="TextBox 7" id="7"/>
            <p:cNvSpPr txBox="true"/>
            <p:nvPr/>
          </p:nvSpPr>
          <p:spPr>
            <a:xfrm>
              <a:off x="0" y="-38100"/>
              <a:ext cx="788480" cy="216478"/>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9" id="9"/>
          <p:cNvGrpSpPr/>
          <p:nvPr/>
        </p:nvGrpSpPr>
        <p:grpSpPr>
          <a:xfrm rot="0">
            <a:off x="0" y="0"/>
            <a:ext cx="4264059" cy="10287000"/>
            <a:chOff x="0" y="0"/>
            <a:chExt cx="1123044" cy="2709333"/>
          </a:xfrm>
        </p:grpSpPr>
        <p:sp>
          <p:nvSpPr>
            <p:cNvPr name="Freeform 10" id="10"/>
            <p:cNvSpPr/>
            <p:nvPr/>
          </p:nvSpPr>
          <p:spPr>
            <a:xfrm flipH="false" flipV="false" rot="0">
              <a:off x="0" y="0"/>
              <a:ext cx="1123044" cy="2709333"/>
            </a:xfrm>
            <a:custGeom>
              <a:avLst/>
              <a:gdLst/>
              <a:ahLst/>
              <a:cxnLst/>
              <a:rect r="r" b="b" t="t" l="l"/>
              <a:pathLst>
                <a:path h="2709333" w="1123044">
                  <a:moveTo>
                    <a:pt x="92597" y="0"/>
                  </a:moveTo>
                  <a:lnTo>
                    <a:pt x="1030448" y="0"/>
                  </a:lnTo>
                  <a:cubicBezTo>
                    <a:pt x="1081587" y="0"/>
                    <a:pt x="1123044" y="41457"/>
                    <a:pt x="1123044" y="92597"/>
                  </a:cubicBezTo>
                  <a:lnTo>
                    <a:pt x="1123044" y="2616737"/>
                  </a:lnTo>
                  <a:cubicBezTo>
                    <a:pt x="1123044" y="2667876"/>
                    <a:pt x="1081587" y="2709333"/>
                    <a:pt x="1030448" y="2709333"/>
                  </a:cubicBezTo>
                  <a:lnTo>
                    <a:pt x="92597" y="2709333"/>
                  </a:lnTo>
                  <a:cubicBezTo>
                    <a:pt x="41457" y="2709333"/>
                    <a:pt x="0" y="2667876"/>
                    <a:pt x="0" y="2616737"/>
                  </a:cubicBezTo>
                  <a:lnTo>
                    <a:pt x="0" y="92597"/>
                  </a:lnTo>
                  <a:cubicBezTo>
                    <a:pt x="0" y="41457"/>
                    <a:pt x="41457" y="0"/>
                    <a:pt x="92597" y="0"/>
                  </a:cubicBezTo>
                  <a:close/>
                </a:path>
              </a:pathLst>
            </a:custGeom>
            <a:solidFill>
              <a:srgbClr val="DCE2EB"/>
            </a:solidFill>
          </p:spPr>
        </p:sp>
        <p:sp>
          <p:nvSpPr>
            <p:cNvPr name="TextBox 11" id="11"/>
            <p:cNvSpPr txBox="true"/>
            <p:nvPr/>
          </p:nvSpPr>
          <p:spPr>
            <a:xfrm>
              <a:off x="0" y="-38100"/>
              <a:ext cx="1123044" cy="2747433"/>
            </a:xfrm>
            <a:prstGeom prst="rect">
              <a:avLst/>
            </a:prstGeom>
          </p:spPr>
          <p:txBody>
            <a:bodyPr anchor="ctr" rtlCol="false" tIns="50800" lIns="50800" bIns="50800" rIns="50800"/>
            <a:lstStyle/>
            <a:p>
              <a:pPr algn="ctr">
                <a:lnSpc>
                  <a:spcPts val="2591"/>
                </a:lnSpc>
              </a:pPr>
            </a:p>
          </p:txBody>
        </p:sp>
      </p:grpSp>
      <p:grpSp>
        <p:nvGrpSpPr>
          <p:cNvPr name="Group 12" id="12"/>
          <p:cNvGrpSpPr/>
          <p:nvPr/>
        </p:nvGrpSpPr>
        <p:grpSpPr>
          <a:xfrm rot="0">
            <a:off x="659387" y="2909084"/>
            <a:ext cx="4613744" cy="4796643"/>
            <a:chOff x="0" y="0"/>
            <a:chExt cx="1015180" cy="1055424"/>
          </a:xfrm>
        </p:grpSpPr>
        <p:sp>
          <p:nvSpPr>
            <p:cNvPr name="Freeform 13" id="13"/>
            <p:cNvSpPr/>
            <p:nvPr/>
          </p:nvSpPr>
          <p:spPr>
            <a:xfrm flipH="false" flipV="false" rot="0">
              <a:off x="0" y="0"/>
              <a:ext cx="1015180" cy="1055424"/>
            </a:xfrm>
            <a:custGeom>
              <a:avLst/>
              <a:gdLst/>
              <a:ahLst/>
              <a:cxnLst/>
              <a:rect r="r" b="b" t="t" l="l"/>
              <a:pathLst>
                <a:path h="1055424" w="1015180">
                  <a:moveTo>
                    <a:pt x="53696" y="0"/>
                  </a:moveTo>
                  <a:lnTo>
                    <a:pt x="961484" y="0"/>
                  </a:lnTo>
                  <a:cubicBezTo>
                    <a:pt x="991140" y="0"/>
                    <a:pt x="1015180" y="24041"/>
                    <a:pt x="1015180" y="53696"/>
                  </a:cubicBezTo>
                  <a:lnTo>
                    <a:pt x="1015180" y="1001728"/>
                  </a:lnTo>
                  <a:cubicBezTo>
                    <a:pt x="1015180" y="1015969"/>
                    <a:pt x="1009523" y="1029627"/>
                    <a:pt x="999453" y="1039697"/>
                  </a:cubicBezTo>
                  <a:cubicBezTo>
                    <a:pt x="989383" y="1049767"/>
                    <a:pt x="975725" y="1055424"/>
                    <a:pt x="961484" y="1055424"/>
                  </a:cubicBezTo>
                  <a:lnTo>
                    <a:pt x="53696" y="1055424"/>
                  </a:lnTo>
                  <a:cubicBezTo>
                    <a:pt x="24041" y="1055424"/>
                    <a:pt x="0" y="1031383"/>
                    <a:pt x="0" y="1001728"/>
                  </a:cubicBezTo>
                  <a:lnTo>
                    <a:pt x="0" y="53696"/>
                  </a:lnTo>
                  <a:cubicBezTo>
                    <a:pt x="0" y="24041"/>
                    <a:pt x="24041" y="0"/>
                    <a:pt x="53696" y="0"/>
                  </a:cubicBezTo>
                  <a:close/>
                </a:path>
              </a:pathLst>
            </a:custGeom>
            <a:blipFill>
              <a:blip r:embed="rId4"/>
              <a:stretch>
                <a:fillRect l="-27973" t="0" r="-27973" b="0"/>
              </a:stretch>
            </a:blipFill>
          </p:spPr>
        </p:sp>
      </p:grpSp>
      <p:grpSp>
        <p:nvGrpSpPr>
          <p:cNvPr name="Group 14" id="14"/>
          <p:cNvGrpSpPr/>
          <p:nvPr/>
        </p:nvGrpSpPr>
        <p:grpSpPr>
          <a:xfrm rot="0">
            <a:off x="3530357" y="2648425"/>
            <a:ext cx="1822999" cy="1822999"/>
            <a:chOff x="0" y="0"/>
            <a:chExt cx="2430665" cy="2430665"/>
          </a:xfrm>
        </p:grpSpPr>
        <p:grpSp>
          <p:nvGrpSpPr>
            <p:cNvPr name="Group 15" id="15"/>
            <p:cNvGrpSpPr/>
            <p:nvPr/>
          </p:nvGrpSpPr>
          <p:grpSpPr>
            <a:xfrm rot="0">
              <a:off x="0" y="0"/>
              <a:ext cx="2430665" cy="2430665"/>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18" id="18"/>
            <p:cNvGrpSpPr/>
            <p:nvPr/>
          </p:nvGrpSpPr>
          <p:grpSpPr>
            <a:xfrm rot="0">
              <a:off x="760579" y="760579"/>
              <a:ext cx="909507" cy="909507"/>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sp>
        <p:nvSpPr>
          <p:cNvPr name="Freeform 21" id="21"/>
          <p:cNvSpPr/>
          <p:nvPr/>
        </p:nvSpPr>
        <p:spPr>
          <a:xfrm flipH="false" flipV="false" rot="0">
            <a:off x="16573472" y="8636594"/>
            <a:ext cx="1371656" cy="1371656"/>
          </a:xfrm>
          <a:custGeom>
            <a:avLst/>
            <a:gdLst/>
            <a:ahLst/>
            <a:cxnLst/>
            <a:rect r="r" b="b" t="t" l="l"/>
            <a:pathLst>
              <a:path h="1371656" w="1371656">
                <a:moveTo>
                  <a:pt x="0" y="0"/>
                </a:moveTo>
                <a:lnTo>
                  <a:pt x="1371656" y="0"/>
                </a:lnTo>
                <a:lnTo>
                  <a:pt x="1371656" y="1371656"/>
                </a:lnTo>
                <a:lnTo>
                  <a:pt x="0" y="137165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2" id="22"/>
          <p:cNvSpPr txBox="true"/>
          <p:nvPr/>
        </p:nvSpPr>
        <p:spPr>
          <a:xfrm rot="0">
            <a:off x="4441856" y="729745"/>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23" id="23"/>
          <p:cNvSpPr txBox="true"/>
          <p:nvPr/>
        </p:nvSpPr>
        <p:spPr>
          <a:xfrm rot="0">
            <a:off x="6104406" y="731958"/>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24" id="24"/>
          <p:cNvSpPr txBox="true"/>
          <p:nvPr/>
        </p:nvSpPr>
        <p:spPr>
          <a:xfrm rot="0">
            <a:off x="8601077" y="691301"/>
            <a:ext cx="2951111" cy="39624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INTRODUCTION</a:t>
            </a:r>
          </a:p>
        </p:txBody>
      </p:sp>
      <p:sp>
        <p:nvSpPr>
          <p:cNvPr name="TextBox 25" id="25"/>
          <p:cNvSpPr txBox="true"/>
          <p:nvPr/>
        </p:nvSpPr>
        <p:spPr>
          <a:xfrm rot="0">
            <a:off x="12347311" y="729745"/>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name="TextBox 26" id="26"/>
          <p:cNvSpPr txBox="true"/>
          <p:nvPr/>
        </p:nvSpPr>
        <p:spPr>
          <a:xfrm rot="0">
            <a:off x="6104406" y="1946176"/>
            <a:ext cx="10029570" cy="5188458"/>
          </a:xfrm>
          <a:prstGeom prst="rect">
            <a:avLst/>
          </a:prstGeom>
        </p:spPr>
        <p:txBody>
          <a:bodyPr anchor="t" rtlCol="false" tIns="0" lIns="0" bIns="0" rIns="0">
            <a:spAutoFit/>
          </a:bodyPr>
          <a:lstStyle/>
          <a:p>
            <a:pPr algn="just">
              <a:lnSpc>
                <a:spcPts val="2976"/>
              </a:lnSpc>
            </a:pPr>
            <a:r>
              <a:rPr lang="en-US" sz="2400" spc="-153">
                <a:solidFill>
                  <a:srgbClr val="000000"/>
                </a:solidFill>
                <a:latin typeface="Montserrat"/>
                <a:ea typeface="Montserrat"/>
                <a:cs typeface="Montserrat"/>
                <a:sym typeface="Montserrat"/>
              </a:rPr>
              <a:t>Recent advances in agentic AI and deep learning provide breakthrough solutions for automated finance and accounting operations. Traditional automation improves efficiency and accuracy, but it often fails to provide adaptive insights or smooth integration within complex business workflows. AI agents, powered by domain-specific LLMs, fill these gaps by constantly learning financial context and interacting naturally with business data. However, they need careful orchestration and integration with essential systems.</a:t>
            </a:r>
          </a:p>
          <a:p>
            <a:pPr algn="just">
              <a:lnSpc>
                <a:spcPts val="2976"/>
              </a:lnSpc>
            </a:pPr>
          </a:p>
          <a:p>
            <a:pPr algn="just">
              <a:lnSpc>
                <a:spcPts val="2976"/>
              </a:lnSpc>
            </a:pPr>
            <a:r>
              <a:rPr lang="en-US" b="true" sz="2400" spc="-153">
                <a:solidFill>
                  <a:srgbClr val="000000"/>
                </a:solidFill>
                <a:latin typeface="Montserrat Bold"/>
                <a:ea typeface="Montserrat Bold"/>
                <a:cs typeface="Montserrat Bold"/>
                <a:sym typeface="Montserrat Bold"/>
              </a:rPr>
              <a:t>Existing techniques:</a:t>
            </a:r>
          </a:p>
          <a:p>
            <a:pPr algn="just" marL="518160" indent="-259080" lvl="1">
              <a:lnSpc>
                <a:spcPts val="2976"/>
              </a:lnSpc>
              <a:buFont typeface="Arial"/>
              <a:buChar char="•"/>
            </a:pPr>
            <a:r>
              <a:rPr lang="en-US" sz="2400" spc="-153">
                <a:solidFill>
                  <a:srgbClr val="000000"/>
                </a:solidFill>
                <a:latin typeface="Montserrat"/>
                <a:ea typeface="Montserrat"/>
                <a:cs typeface="Montserrat"/>
                <a:sym typeface="Montserrat"/>
              </a:rPr>
              <a:t>Manual bookkeeping and reconciliation by finance teams</a:t>
            </a:r>
          </a:p>
          <a:p>
            <a:pPr algn="just" marL="518160" indent="-259080" lvl="1">
              <a:lnSpc>
                <a:spcPts val="2976"/>
              </a:lnSpc>
              <a:buFont typeface="Arial"/>
              <a:buChar char="•"/>
            </a:pPr>
            <a:r>
              <a:rPr lang="en-US" sz="2400" spc="-153">
                <a:solidFill>
                  <a:srgbClr val="000000"/>
                </a:solidFill>
                <a:latin typeface="Montserrat"/>
                <a:ea typeface="Montserrat"/>
                <a:cs typeface="Montserrat"/>
                <a:sym typeface="Montserrat"/>
              </a:rPr>
              <a:t>Tipalti AI (Invoice capture, fraud detection, coding automation)</a:t>
            </a:r>
          </a:p>
          <a:p>
            <a:pPr algn="just" marL="518160" indent="-259080" lvl="1">
              <a:lnSpc>
                <a:spcPts val="2976"/>
              </a:lnSpc>
              <a:buFont typeface="Arial"/>
              <a:buChar char="•"/>
            </a:pPr>
            <a:r>
              <a:rPr lang="en-US" sz="2400" spc="-153">
                <a:solidFill>
                  <a:srgbClr val="000000"/>
                </a:solidFill>
                <a:latin typeface="Montserrat"/>
                <a:ea typeface="Montserrat"/>
                <a:cs typeface="Montserrat"/>
                <a:sym typeface="Montserrat"/>
              </a:rPr>
              <a:t>Trullion AI (Contextual compliance review, vertical agentic chatbots)</a:t>
            </a:r>
          </a:p>
          <a:p>
            <a:pPr algn="just">
              <a:lnSpc>
                <a:spcPts val="2976"/>
              </a:lnSpc>
            </a:pPr>
          </a:p>
        </p:txBody>
      </p:sp>
      <p:sp>
        <p:nvSpPr>
          <p:cNvPr name="TextBox 27" id="27"/>
          <p:cNvSpPr txBox="true"/>
          <p:nvPr/>
        </p:nvSpPr>
        <p:spPr>
          <a:xfrm rot="0">
            <a:off x="6104406" y="7705727"/>
            <a:ext cx="10029570" cy="1845183"/>
          </a:xfrm>
          <a:prstGeom prst="rect">
            <a:avLst/>
          </a:prstGeom>
        </p:spPr>
        <p:txBody>
          <a:bodyPr anchor="t" rtlCol="false" tIns="0" lIns="0" bIns="0" rIns="0">
            <a:spAutoFit/>
          </a:bodyPr>
          <a:lstStyle/>
          <a:p>
            <a:pPr algn="just">
              <a:lnSpc>
                <a:spcPts val="2976"/>
              </a:lnSpc>
            </a:pPr>
            <a:r>
              <a:rPr lang="en-US" sz="2400" spc="-153">
                <a:solidFill>
                  <a:srgbClr val="000000"/>
                </a:solidFill>
                <a:latin typeface="Montserrat"/>
                <a:ea typeface="Montserrat"/>
                <a:cs typeface="Montserrat"/>
                <a:sym typeface="Montserrat"/>
              </a:rPr>
              <a:t>This project is an AI finance and accounting assistant that works with Odoo ERP. It uses Llama 3.1 (8B) with RAG to answer questions, analyze documents like PDF, Excel, Word, and CSV, and automate tasks such as expense analysis, sales analysis, and adding tables into ERP modules and the Odoo database.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BFCEE8"/>
        </a:solidFill>
      </p:bgPr>
    </p:bg>
    <p:spTree>
      <p:nvGrpSpPr>
        <p:cNvPr id="1" name=""/>
        <p:cNvGrpSpPr/>
        <p:nvPr/>
      </p:nvGrpSpPr>
      <p:grpSpPr>
        <a:xfrm>
          <a:off x="0" y="0"/>
          <a:ext cx="0" cy="0"/>
          <a:chOff x="0" y="0"/>
          <a:chExt cx="0" cy="0"/>
        </a:xfrm>
      </p:grpSpPr>
      <p:grpSp>
        <p:nvGrpSpPr>
          <p:cNvPr name="Group 2" id="2"/>
          <p:cNvGrpSpPr/>
          <p:nvPr/>
        </p:nvGrpSpPr>
        <p:grpSpPr>
          <a:xfrm rot="0">
            <a:off x="4409081" y="306583"/>
            <a:ext cx="9469839" cy="814592"/>
            <a:chOff x="0" y="0"/>
            <a:chExt cx="2494114" cy="214543"/>
          </a:xfrm>
        </p:grpSpPr>
        <p:sp>
          <p:nvSpPr>
            <p:cNvPr name="Freeform 3" id="3"/>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FFFFFF"/>
            </a:solidFill>
            <a:ln w="38100" cap="rnd">
              <a:solidFill>
                <a:srgbClr val="101B40"/>
              </a:solidFill>
              <a:prstDash val="solid"/>
              <a:round/>
            </a:ln>
          </p:spPr>
        </p:sp>
        <p:sp>
          <p:nvSpPr>
            <p:cNvPr name="TextBox 4" id="4"/>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5" id="5"/>
          <p:cNvGrpSpPr/>
          <p:nvPr/>
        </p:nvGrpSpPr>
        <p:grpSpPr>
          <a:xfrm rot="0">
            <a:off x="8011488" y="424341"/>
            <a:ext cx="3783406" cy="593156"/>
            <a:chOff x="0" y="0"/>
            <a:chExt cx="996452" cy="156222"/>
          </a:xfrm>
        </p:grpSpPr>
        <p:sp>
          <p:nvSpPr>
            <p:cNvPr name="Freeform 6" id="6"/>
            <p:cNvSpPr/>
            <p:nvPr/>
          </p:nvSpPr>
          <p:spPr>
            <a:xfrm flipH="false" flipV="false" rot="0">
              <a:off x="0" y="0"/>
              <a:ext cx="996452" cy="156222"/>
            </a:xfrm>
            <a:custGeom>
              <a:avLst/>
              <a:gdLst/>
              <a:ahLst/>
              <a:cxnLst/>
              <a:rect r="r" b="b" t="t" l="l"/>
              <a:pathLst>
                <a:path h="156222" w="996452">
                  <a:moveTo>
                    <a:pt x="78111" y="0"/>
                  </a:moveTo>
                  <a:lnTo>
                    <a:pt x="918341" y="0"/>
                  </a:lnTo>
                  <a:cubicBezTo>
                    <a:pt x="939058" y="0"/>
                    <a:pt x="958926" y="8230"/>
                    <a:pt x="973574" y="22878"/>
                  </a:cubicBezTo>
                  <a:cubicBezTo>
                    <a:pt x="988223" y="37527"/>
                    <a:pt x="996452" y="57395"/>
                    <a:pt x="996452" y="78111"/>
                  </a:cubicBezTo>
                  <a:lnTo>
                    <a:pt x="996452" y="78111"/>
                  </a:lnTo>
                  <a:cubicBezTo>
                    <a:pt x="996452" y="121251"/>
                    <a:pt x="961481" y="156222"/>
                    <a:pt x="918341" y="156222"/>
                  </a:cubicBezTo>
                  <a:lnTo>
                    <a:pt x="78111" y="156222"/>
                  </a:lnTo>
                  <a:cubicBezTo>
                    <a:pt x="57395" y="156222"/>
                    <a:pt x="37527" y="147993"/>
                    <a:pt x="22878" y="133344"/>
                  </a:cubicBezTo>
                  <a:cubicBezTo>
                    <a:pt x="8230" y="118695"/>
                    <a:pt x="0" y="98827"/>
                    <a:pt x="0" y="78111"/>
                  </a:cubicBezTo>
                  <a:lnTo>
                    <a:pt x="0" y="78111"/>
                  </a:lnTo>
                  <a:cubicBezTo>
                    <a:pt x="0" y="57395"/>
                    <a:pt x="8230" y="37527"/>
                    <a:pt x="22878" y="22878"/>
                  </a:cubicBezTo>
                  <a:cubicBezTo>
                    <a:pt x="37527" y="8230"/>
                    <a:pt x="57395" y="0"/>
                    <a:pt x="78111" y="0"/>
                  </a:cubicBezTo>
                  <a:close/>
                </a:path>
              </a:pathLst>
            </a:custGeom>
            <a:solidFill>
              <a:srgbClr val="101B40"/>
            </a:solidFill>
            <a:ln cap="rnd">
              <a:noFill/>
              <a:prstDash val="solid"/>
              <a:round/>
            </a:ln>
          </p:spPr>
        </p:sp>
        <p:sp>
          <p:nvSpPr>
            <p:cNvPr name="TextBox 7" id="7"/>
            <p:cNvSpPr txBox="true"/>
            <p:nvPr/>
          </p:nvSpPr>
          <p:spPr>
            <a:xfrm>
              <a:off x="0" y="-38100"/>
              <a:ext cx="996452" cy="194322"/>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0">
            <a:off x="16885682" y="492172"/>
            <a:ext cx="522881" cy="443415"/>
          </a:xfrm>
          <a:custGeom>
            <a:avLst/>
            <a:gdLst/>
            <a:ahLst/>
            <a:cxnLst/>
            <a:rect r="r" b="b" t="t" l="l"/>
            <a:pathLst>
              <a:path h="443415" w="522881">
                <a:moveTo>
                  <a:pt x="0" y="0"/>
                </a:moveTo>
                <a:lnTo>
                  <a:pt x="522880" y="0"/>
                </a:lnTo>
                <a:lnTo>
                  <a:pt x="522880"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aphicFrame>
        <p:nvGraphicFramePr>
          <p:cNvPr name="Table 9" id="9"/>
          <p:cNvGraphicFramePr>
            <a:graphicFrameLocks noGrp="true"/>
          </p:cNvGraphicFramePr>
          <p:nvPr/>
        </p:nvGraphicFramePr>
        <p:xfrm>
          <a:off x="1253095" y="1426503"/>
          <a:ext cx="16155468" cy="8239125"/>
        </p:xfrm>
        <a:graphic>
          <a:graphicData uri="http://schemas.openxmlformats.org/drawingml/2006/table">
            <a:tbl>
              <a:tblPr/>
              <a:tblGrid>
                <a:gridCol w="2038823"/>
                <a:gridCol w="1940806"/>
                <a:gridCol w="1705564"/>
                <a:gridCol w="2136144"/>
                <a:gridCol w="2794385"/>
                <a:gridCol w="2498114"/>
                <a:gridCol w="3041633"/>
              </a:tblGrid>
              <a:tr h="1119602">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Paper Title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Publisher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Publish date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Methodology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Results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Gap</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Summary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r>
              <a:tr h="3397084">
                <a:tc>
                  <a:txBody>
                    <a:bodyPr anchor="t" rtlCol="false"/>
                    <a:lstStyle/>
                    <a:p>
                      <a:pPr algn="ctr">
                        <a:lnSpc>
                          <a:spcPts val="2591"/>
                        </a:lnSpc>
                        <a:defRPr/>
                      </a:pPr>
                      <a:r>
                        <a:rPr lang="en-US" sz="1851">
                          <a:solidFill>
                            <a:srgbClr val="000000"/>
                          </a:solidFill>
                          <a:latin typeface="Montserrat"/>
                          <a:ea typeface="Montserrat"/>
                          <a:cs typeface="Montserrat"/>
                          <a:sym typeface="Montserrat"/>
                        </a:rPr>
                        <a:t>Innovative Applications of Artificial Intelligence in Accounting and Financial Management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Frontiers in Management Science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2024-12-01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Literature review combined with case analysis and analysis of third‑party data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AI offers benefits in automating accounting processes, enabling intelligent auditing, and improving financial forecasting and analysis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 Technical compatibility, management shifts, data security, privacy, legal compliance; requires further work and policy guidance.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endParaRPr lang="en-US" sz="1100"/>
                    </a:p>
                    <a:p>
                      <a:pPr algn="ctr">
                        <a:lnSpc>
                          <a:spcPts val="2591"/>
                        </a:lnSpc>
                      </a:pPr>
                      <a:r>
                        <a:rPr lang="en-US" sz="1851">
                          <a:solidFill>
                            <a:srgbClr val="000000"/>
                          </a:solidFill>
                          <a:latin typeface="Montserrat"/>
                          <a:ea typeface="Montserrat"/>
                          <a:cs typeface="Montserrat"/>
                          <a:sym typeface="Montserrat"/>
                        </a:rPr>
                        <a:t>Highlights AI's potential to improve financial management, with recommendations for integration, security, and compliance.</a:t>
                      </a:r>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r>
              <a:tr h="3722439">
                <a:tc>
                  <a:txBody>
                    <a:bodyPr anchor="t" rtlCol="false"/>
                    <a:lstStyle/>
                    <a:p>
                      <a:pPr algn="ctr">
                        <a:lnSpc>
                          <a:spcPts val="2591"/>
                        </a:lnSpc>
                        <a:defRPr/>
                      </a:pPr>
                      <a:r>
                        <a:rPr lang="en-US" sz="1851">
                          <a:solidFill>
                            <a:srgbClr val="000000"/>
                          </a:solidFill>
                          <a:latin typeface="Montserrat"/>
                          <a:ea typeface="Montserrat"/>
                          <a:cs typeface="Montserrat"/>
                          <a:sym typeface="Montserrat"/>
                        </a:rPr>
                        <a:t>Intelligent Accounting Information Systems in Corporate Financial Management: Application and Challenges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Journal of World Economy</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2024-12-01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endParaRPr lang="en-US" sz="1100"/>
                    </a:p>
                    <a:p>
                      <a:pPr algn="ctr">
                        <a:lnSpc>
                          <a:spcPts val="2591"/>
                        </a:lnSpc>
                      </a:pPr>
                      <a:r>
                        <a:rPr lang="en-US" sz="1851">
                          <a:solidFill>
                            <a:srgbClr val="000000"/>
                          </a:solidFill>
                          <a:latin typeface="Montserrat"/>
                          <a:ea typeface="Montserrat"/>
                          <a:cs typeface="Montserrat"/>
                          <a:sym typeface="Montserrat"/>
                        </a:rPr>
                        <a:t>Qualitative synthesis using literature review, case analysis, and third‑party datasets</a:t>
                      </a:r>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IAAIS enhance automated accounting, real‑time reporting, budgeting, risk control, and cost optimization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Technical integration, management change, security, training, compliance; offers recommendations and research directions.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IAAIS enables digital financial transformation, highlighting technical, organizational, and regulatory challenges needing strategies and research.</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r>
            </a:tbl>
          </a:graphicData>
        </a:graphic>
      </p:graphicFrame>
      <p:sp>
        <p:nvSpPr>
          <p:cNvPr name="TextBox 10" id="10"/>
          <p:cNvSpPr txBox="true"/>
          <p:nvPr/>
        </p:nvSpPr>
        <p:spPr>
          <a:xfrm rot="0">
            <a:off x="4441856" y="544156"/>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1" id="11"/>
          <p:cNvSpPr txBox="true"/>
          <p:nvPr/>
        </p:nvSpPr>
        <p:spPr>
          <a:xfrm rot="0">
            <a:off x="6104406" y="546370"/>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2" id="12"/>
          <p:cNvSpPr txBox="true"/>
          <p:nvPr/>
        </p:nvSpPr>
        <p:spPr>
          <a:xfrm rot="0">
            <a:off x="8144016" y="505712"/>
            <a:ext cx="3583348" cy="39624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LITERATURE SURVEY</a:t>
            </a:r>
          </a:p>
        </p:txBody>
      </p:sp>
      <p:sp>
        <p:nvSpPr>
          <p:cNvPr name="TextBox 13" id="13"/>
          <p:cNvSpPr txBox="true"/>
          <p:nvPr/>
        </p:nvSpPr>
        <p:spPr>
          <a:xfrm rot="0">
            <a:off x="11594836" y="544156"/>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BFCEE8"/>
        </a:solidFill>
      </p:bgPr>
    </p:bg>
    <p:spTree>
      <p:nvGrpSpPr>
        <p:cNvPr id="1" name=""/>
        <p:cNvGrpSpPr/>
        <p:nvPr/>
      </p:nvGrpSpPr>
      <p:grpSpPr>
        <a:xfrm>
          <a:off x="0" y="0"/>
          <a:ext cx="0" cy="0"/>
          <a:chOff x="0" y="0"/>
          <a:chExt cx="0" cy="0"/>
        </a:xfrm>
      </p:grpSpPr>
      <p:sp>
        <p:nvSpPr>
          <p:cNvPr name="Freeform 2" id="2"/>
          <p:cNvSpPr/>
          <p:nvPr/>
        </p:nvSpPr>
        <p:spPr>
          <a:xfrm flipH="false" flipV="false" rot="0">
            <a:off x="16885682" y="492172"/>
            <a:ext cx="522881" cy="443415"/>
          </a:xfrm>
          <a:custGeom>
            <a:avLst/>
            <a:gdLst/>
            <a:ahLst/>
            <a:cxnLst/>
            <a:rect r="r" b="b" t="t" l="l"/>
            <a:pathLst>
              <a:path h="443415" w="522881">
                <a:moveTo>
                  <a:pt x="0" y="0"/>
                </a:moveTo>
                <a:lnTo>
                  <a:pt x="522880" y="0"/>
                </a:lnTo>
                <a:lnTo>
                  <a:pt x="522880"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aphicFrame>
        <p:nvGraphicFramePr>
          <p:cNvPr name="Table 3" id="3"/>
          <p:cNvGraphicFramePr>
            <a:graphicFrameLocks noGrp="true"/>
          </p:cNvGraphicFramePr>
          <p:nvPr/>
        </p:nvGraphicFramePr>
        <p:xfrm>
          <a:off x="1253095" y="1235925"/>
          <a:ext cx="16155468" cy="8892363"/>
        </p:xfrm>
        <a:graphic>
          <a:graphicData uri="http://schemas.openxmlformats.org/drawingml/2006/table">
            <a:tbl>
              <a:tblPr/>
              <a:tblGrid>
                <a:gridCol w="2038823"/>
                <a:gridCol w="1971621"/>
                <a:gridCol w="1789035"/>
                <a:gridCol w="2237495"/>
                <a:gridCol w="2578746"/>
                <a:gridCol w="2654942"/>
                <a:gridCol w="2884805"/>
              </a:tblGrid>
              <a:tr h="1119220">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Paper Title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Publisher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Publish date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Methodology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Results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Gap</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Summary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r>
              <a:tr h="3726730">
                <a:tc>
                  <a:txBody>
                    <a:bodyPr anchor="t" rtlCol="false"/>
                    <a:lstStyle/>
                    <a:p>
                      <a:pPr algn="ctr">
                        <a:lnSpc>
                          <a:spcPts val="2591"/>
                        </a:lnSpc>
                        <a:defRPr/>
                      </a:pPr>
                      <a:r>
                        <a:rPr lang="en-US" sz="1851">
                          <a:solidFill>
                            <a:srgbClr val="000000"/>
                          </a:solidFill>
                          <a:latin typeface="Montserrat"/>
                          <a:ea typeface="Montserrat"/>
                          <a:cs typeface="Montserrat"/>
                          <a:sym typeface="Montserrat"/>
                        </a:rPr>
                        <a:t>Driving Efficiency and Risk Management in Finance through AI and RPA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Preprint server (DOI: 10.20944/preprints202407.0083.v1)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2024-07-01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Review and analytical discussion of AI and RPA integration in financial accounting and management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AI+RPA boost efficiency, accuracy, and cost-effectiveness in finance; RPA faces challenges with unstructured data and complex decisions.</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RPA struggles with unstructured data and complex decisions; cloud scaling and further technical work needed.</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Explores AI and RPA for corporate finance efficiency and risk management, noting RPA limits and digital transformation drivers.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r>
              <a:tr h="4046412">
                <a:tc>
                  <a:txBody>
                    <a:bodyPr anchor="t" rtlCol="false"/>
                    <a:lstStyle/>
                    <a:p>
                      <a:pPr algn="ctr">
                        <a:lnSpc>
                          <a:spcPts val="2591"/>
                        </a:lnSpc>
                        <a:defRPr/>
                      </a:pPr>
                      <a:r>
                        <a:rPr lang="en-US" sz="1851">
                          <a:solidFill>
                            <a:srgbClr val="000000"/>
                          </a:solidFill>
                          <a:latin typeface="Montserrat"/>
                          <a:ea typeface="Montserrat"/>
                          <a:cs typeface="Montserrat"/>
                          <a:sym typeface="Montserrat"/>
                        </a:rPr>
                        <a:t>Artificial Intelligence Applications in Accounting and Finance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IEEE Conference Proceedings (DOI: 10.1109/icetsis61505.2024.10459526)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2024-01-28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Rev</a:t>
                      </a:r>
                      <a:r>
                        <a:rPr lang="en-US" sz="1851">
                          <a:solidFill>
                            <a:srgbClr val="000000"/>
                          </a:solidFill>
                          <a:latin typeface="Montserrat"/>
                          <a:ea typeface="Montserrat"/>
                          <a:cs typeface="Montserrat"/>
                          <a:sym typeface="Montserrat"/>
                        </a:rPr>
                        <a:t>iew of AI applications in accounting and finance, showcasing use cases and diverse techniques.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AI streamlines financial processes, automates audits and taxes, supports decision-making, and enhances reliability and efficiency.</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Adoption barriers: implementation, data, and governance; provides use cases but no new performance metrics.</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Maps </a:t>
                      </a:r>
                      <a:r>
                        <a:rPr lang="en-US" sz="1851">
                          <a:solidFill>
                            <a:srgbClr val="000000"/>
                          </a:solidFill>
                          <a:latin typeface="Montserrat"/>
                          <a:ea typeface="Montserrat"/>
                          <a:cs typeface="Montserrat"/>
                          <a:sym typeface="Montserrat"/>
                        </a:rPr>
                        <a:t>AI tools in finance (expert systems, agents, NLP, RPA, blockchain, ML) and evaluates impacts on reliability and timeliness.</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r>
            </a:tbl>
          </a:graphicData>
        </a:graphic>
      </p:graphicFrame>
      <p:grpSp>
        <p:nvGrpSpPr>
          <p:cNvPr name="Group 4" id="4"/>
          <p:cNvGrpSpPr/>
          <p:nvPr/>
        </p:nvGrpSpPr>
        <p:grpSpPr>
          <a:xfrm rot="0">
            <a:off x="4446647" y="214108"/>
            <a:ext cx="9469839" cy="814592"/>
            <a:chOff x="0" y="0"/>
            <a:chExt cx="2494114" cy="214543"/>
          </a:xfrm>
        </p:grpSpPr>
        <p:sp>
          <p:nvSpPr>
            <p:cNvPr name="Freeform 5" id="5"/>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FFFFFF"/>
            </a:solidFill>
            <a:ln w="38100" cap="rnd">
              <a:solidFill>
                <a:srgbClr val="101B40"/>
              </a:solidFill>
              <a:prstDash val="solid"/>
              <a:round/>
            </a:ln>
          </p:spPr>
        </p:sp>
        <p:sp>
          <p:nvSpPr>
            <p:cNvPr name="TextBox 6" id="6"/>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7" id="7"/>
          <p:cNvGrpSpPr/>
          <p:nvPr/>
        </p:nvGrpSpPr>
        <p:grpSpPr>
          <a:xfrm rot="0">
            <a:off x="8049054" y="331866"/>
            <a:ext cx="3783406" cy="593156"/>
            <a:chOff x="0" y="0"/>
            <a:chExt cx="996452" cy="156222"/>
          </a:xfrm>
        </p:grpSpPr>
        <p:sp>
          <p:nvSpPr>
            <p:cNvPr name="Freeform 8" id="8"/>
            <p:cNvSpPr/>
            <p:nvPr/>
          </p:nvSpPr>
          <p:spPr>
            <a:xfrm flipH="false" flipV="false" rot="0">
              <a:off x="0" y="0"/>
              <a:ext cx="996452" cy="156222"/>
            </a:xfrm>
            <a:custGeom>
              <a:avLst/>
              <a:gdLst/>
              <a:ahLst/>
              <a:cxnLst/>
              <a:rect r="r" b="b" t="t" l="l"/>
              <a:pathLst>
                <a:path h="156222" w="996452">
                  <a:moveTo>
                    <a:pt x="78111" y="0"/>
                  </a:moveTo>
                  <a:lnTo>
                    <a:pt x="918341" y="0"/>
                  </a:lnTo>
                  <a:cubicBezTo>
                    <a:pt x="939058" y="0"/>
                    <a:pt x="958926" y="8230"/>
                    <a:pt x="973574" y="22878"/>
                  </a:cubicBezTo>
                  <a:cubicBezTo>
                    <a:pt x="988223" y="37527"/>
                    <a:pt x="996452" y="57395"/>
                    <a:pt x="996452" y="78111"/>
                  </a:cubicBezTo>
                  <a:lnTo>
                    <a:pt x="996452" y="78111"/>
                  </a:lnTo>
                  <a:cubicBezTo>
                    <a:pt x="996452" y="121251"/>
                    <a:pt x="961481" y="156222"/>
                    <a:pt x="918341" y="156222"/>
                  </a:cubicBezTo>
                  <a:lnTo>
                    <a:pt x="78111" y="156222"/>
                  </a:lnTo>
                  <a:cubicBezTo>
                    <a:pt x="57395" y="156222"/>
                    <a:pt x="37527" y="147993"/>
                    <a:pt x="22878" y="133344"/>
                  </a:cubicBezTo>
                  <a:cubicBezTo>
                    <a:pt x="8230" y="118695"/>
                    <a:pt x="0" y="98827"/>
                    <a:pt x="0" y="78111"/>
                  </a:cubicBezTo>
                  <a:lnTo>
                    <a:pt x="0" y="78111"/>
                  </a:lnTo>
                  <a:cubicBezTo>
                    <a:pt x="0" y="57395"/>
                    <a:pt x="8230" y="37527"/>
                    <a:pt x="22878" y="22878"/>
                  </a:cubicBezTo>
                  <a:cubicBezTo>
                    <a:pt x="37527" y="8230"/>
                    <a:pt x="57395" y="0"/>
                    <a:pt x="78111" y="0"/>
                  </a:cubicBezTo>
                  <a:close/>
                </a:path>
              </a:pathLst>
            </a:custGeom>
            <a:solidFill>
              <a:srgbClr val="101B40"/>
            </a:solidFill>
            <a:ln cap="rnd">
              <a:noFill/>
              <a:prstDash val="solid"/>
              <a:round/>
            </a:ln>
          </p:spPr>
        </p:sp>
        <p:sp>
          <p:nvSpPr>
            <p:cNvPr name="TextBox 9" id="9"/>
            <p:cNvSpPr txBox="true"/>
            <p:nvPr/>
          </p:nvSpPr>
          <p:spPr>
            <a:xfrm>
              <a:off x="0" y="-38100"/>
              <a:ext cx="996452" cy="194322"/>
            </a:xfrm>
            <a:prstGeom prst="rect">
              <a:avLst/>
            </a:prstGeom>
          </p:spPr>
          <p:txBody>
            <a:bodyPr anchor="ctr" rtlCol="false" tIns="50800" lIns="50800" bIns="50800" rIns="50800"/>
            <a:lstStyle/>
            <a:p>
              <a:pPr algn="ctr">
                <a:lnSpc>
                  <a:spcPts val="2871"/>
                </a:lnSpc>
              </a:pPr>
            </a:p>
          </p:txBody>
        </p:sp>
      </p:grpSp>
      <p:sp>
        <p:nvSpPr>
          <p:cNvPr name="TextBox 10" id="10"/>
          <p:cNvSpPr txBox="true"/>
          <p:nvPr/>
        </p:nvSpPr>
        <p:spPr>
          <a:xfrm rot="0">
            <a:off x="4479422" y="451681"/>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1" id="11"/>
          <p:cNvSpPr txBox="true"/>
          <p:nvPr/>
        </p:nvSpPr>
        <p:spPr>
          <a:xfrm rot="0">
            <a:off x="6141972" y="453895"/>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2" id="12"/>
          <p:cNvSpPr txBox="true"/>
          <p:nvPr/>
        </p:nvSpPr>
        <p:spPr>
          <a:xfrm rot="0">
            <a:off x="8181582" y="413237"/>
            <a:ext cx="3583348" cy="39624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LITERATURE SURVEY</a:t>
            </a:r>
          </a:p>
        </p:txBody>
      </p:sp>
      <p:sp>
        <p:nvSpPr>
          <p:cNvPr name="TextBox 13" id="13"/>
          <p:cNvSpPr txBox="true"/>
          <p:nvPr/>
        </p:nvSpPr>
        <p:spPr>
          <a:xfrm rot="0">
            <a:off x="11691510" y="413237"/>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BFCEE8"/>
        </a:solidFill>
      </p:bgPr>
    </p:bg>
    <p:spTree>
      <p:nvGrpSpPr>
        <p:cNvPr id="1" name=""/>
        <p:cNvGrpSpPr/>
        <p:nvPr/>
      </p:nvGrpSpPr>
      <p:grpSpPr>
        <a:xfrm>
          <a:off x="0" y="0"/>
          <a:ext cx="0" cy="0"/>
          <a:chOff x="0" y="0"/>
          <a:chExt cx="0" cy="0"/>
        </a:xfrm>
      </p:grpSpPr>
      <p:grpSp>
        <p:nvGrpSpPr>
          <p:cNvPr name="Group 2" id="2"/>
          <p:cNvGrpSpPr/>
          <p:nvPr/>
        </p:nvGrpSpPr>
        <p:grpSpPr>
          <a:xfrm rot="0">
            <a:off x="4409081" y="306583"/>
            <a:ext cx="9469839" cy="814592"/>
            <a:chOff x="0" y="0"/>
            <a:chExt cx="2494114" cy="214543"/>
          </a:xfrm>
        </p:grpSpPr>
        <p:sp>
          <p:nvSpPr>
            <p:cNvPr name="Freeform 3" id="3"/>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FFFFFF"/>
            </a:solidFill>
            <a:ln w="38100" cap="rnd">
              <a:solidFill>
                <a:srgbClr val="101B40"/>
              </a:solidFill>
              <a:prstDash val="solid"/>
              <a:round/>
            </a:ln>
          </p:spPr>
        </p:sp>
        <p:sp>
          <p:nvSpPr>
            <p:cNvPr name="TextBox 4" id="4"/>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5" id="5"/>
          <p:cNvGrpSpPr/>
          <p:nvPr/>
        </p:nvGrpSpPr>
        <p:grpSpPr>
          <a:xfrm rot="0">
            <a:off x="8011488" y="424341"/>
            <a:ext cx="3783406" cy="593156"/>
            <a:chOff x="0" y="0"/>
            <a:chExt cx="996452" cy="156222"/>
          </a:xfrm>
        </p:grpSpPr>
        <p:sp>
          <p:nvSpPr>
            <p:cNvPr name="Freeform 6" id="6"/>
            <p:cNvSpPr/>
            <p:nvPr/>
          </p:nvSpPr>
          <p:spPr>
            <a:xfrm flipH="false" flipV="false" rot="0">
              <a:off x="0" y="0"/>
              <a:ext cx="996452" cy="156222"/>
            </a:xfrm>
            <a:custGeom>
              <a:avLst/>
              <a:gdLst/>
              <a:ahLst/>
              <a:cxnLst/>
              <a:rect r="r" b="b" t="t" l="l"/>
              <a:pathLst>
                <a:path h="156222" w="996452">
                  <a:moveTo>
                    <a:pt x="78111" y="0"/>
                  </a:moveTo>
                  <a:lnTo>
                    <a:pt x="918341" y="0"/>
                  </a:lnTo>
                  <a:cubicBezTo>
                    <a:pt x="939058" y="0"/>
                    <a:pt x="958926" y="8230"/>
                    <a:pt x="973574" y="22878"/>
                  </a:cubicBezTo>
                  <a:cubicBezTo>
                    <a:pt x="988223" y="37527"/>
                    <a:pt x="996452" y="57395"/>
                    <a:pt x="996452" y="78111"/>
                  </a:cubicBezTo>
                  <a:lnTo>
                    <a:pt x="996452" y="78111"/>
                  </a:lnTo>
                  <a:cubicBezTo>
                    <a:pt x="996452" y="121251"/>
                    <a:pt x="961481" y="156222"/>
                    <a:pt x="918341" y="156222"/>
                  </a:cubicBezTo>
                  <a:lnTo>
                    <a:pt x="78111" y="156222"/>
                  </a:lnTo>
                  <a:cubicBezTo>
                    <a:pt x="57395" y="156222"/>
                    <a:pt x="37527" y="147993"/>
                    <a:pt x="22878" y="133344"/>
                  </a:cubicBezTo>
                  <a:cubicBezTo>
                    <a:pt x="8230" y="118695"/>
                    <a:pt x="0" y="98827"/>
                    <a:pt x="0" y="78111"/>
                  </a:cubicBezTo>
                  <a:lnTo>
                    <a:pt x="0" y="78111"/>
                  </a:lnTo>
                  <a:cubicBezTo>
                    <a:pt x="0" y="57395"/>
                    <a:pt x="8230" y="37527"/>
                    <a:pt x="22878" y="22878"/>
                  </a:cubicBezTo>
                  <a:cubicBezTo>
                    <a:pt x="37527" y="8230"/>
                    <a:pt x="57395" y="0"/>
                    <a:pt x="78111" y="0"/>
                  </a:cubicBezTo>
                  <a:close/>
                </a:path>
              </a:pathLst>
            </a:custGeom>
            <a:solidFill>
              <a:srgbClr val="101B40"/>
            </a:solidFill>
            <a:ln cap="rnd">
              <a:noFill/>
              <a:prstDash val="solid"/>
              <a:round/>
            </a:ln>
          </p:spPr>
        </p:sp>
        <p:sp>
          <p:nvSpPr>
            <p:cNvPr name="TextBox 7" id="7"/>
            <p:cNvSpPr txBox="true"/>
            <p:nvPr/>
          </p:nvSpPr>
          <p:spPr>
            <a:xfrm>
              <a:off x="0" y="-38100"/>
              <a:ext cx="996452" cy="194322"/>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0">
            <a:off x="16885682" y="492172"/>
            <a:ext cx="522881" cy="443415"/>
          </a:xfrm>
          <a:custGeom>
            <a:avLst/>
            <a:gdLst/>
            <a:ahLst/>
            <a:cxnLst/>
            <a:rect r="r" b="b" t="t" l="l"/>
            <a:pathLst>
              <a:path h="443415" w="522881">
                <a:moveTo>
                  <a:pt x="0" y="0"/>
                </a:moveTo>
                <a:lnTo>
                  <a:pt x="522880" y="0"/>
                </a:lnTo>
                <a:lnTo>
                  <a:pt x="522880"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aphicFrame>
        <p:nvGraphicFramePr>
          <p:cNvPr name="Table 9" id="9"/>
          <p:cNvGraphicFramePr>
            <a:graphicFrameLocks noGrp="true"/>
          </p:cNvGraphicFramePr>
          <p:nvPr/>
        </p:nvGraphicFramePr>
        <p:xfrm>
          <a:off x="1103832" y="2228850"/>
          <a:ext cx="16155468" cy="5829300"/>
        </p:xfrm>
        <a:graphic>
          <a:graphicData uri="http://schemas.openxmlformats.org/drawingml/2006/table">
            <a:tbl>
              <a:tblPr/>
              <a:tblGrid>
                <a:gridCol w="2038823"/>
                <a:gridCol w="1971621"/>
                <a:gridCol w="1789035"/>
                <a:gridCol w="2237495"/>
                <a:gridCol w="2578746"/>
                <a:gridCol w="2654942"/>
                <a:gridCol w="2884805"/>
              </a:tblGrid>
              <a:tr h="1121757">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Paper Title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Publisher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Publish date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Methodology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Results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Gap</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c>
                  <a:txBody>
                    <a:bodyPr anchor="t" rtlCol="false"/>
                    <a:lstStyle/>
                    <a:p>
                      <a:pPr algn="ctr">
                        <a:lnSpc>
                          <a:spcPts val="2591"/>
                        </a:lnSpc>
                        <a:defRPr/>
                      </a:pPr>
                      <a:r>
                        <a:rPr lang="en-US" sz="1851" b="true">
                          <a:solidFill>
                            <a:srgbClr val="000000"/>
                          </a:solidFill>
                          <a:latin typeface="Montserrat Bold"/>
                          <a:ea typeface="Montserrat Bold"/>
                          <a:cs typeface="Montserrat Bold"/>
                          <a:sym typeface="Montserrat Bold"/>
                        </a:rPr>
                        <a:t>Summary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CFE2F6"/>
                    </a:solidFill>
                  </a:tcPr>
                </a:tc>
              </a:tr>
              <a:tr h="4707543">
                <a:tc>
                  <a:txBody>
                    <a:bodyPr anchor="t" rtlCol="false"/>
                    <a:lstStyle/>
                    <a:p>
                      <a:pPr algn="ctr">
                        <a:lnSpc>
                          <a:spcPts val="2591"/>
                        </a:lnSpc>
                        <a:defRPr/>
                      </a:pPr>
                      <a:r>
                        <a:rPr lang="en-US" sz="1851">
                          <a:solidFill>
                            <a:srgbClr val="000000"/>
                          </a:solidFill>
                          <a:latin typeface="Montserrat"/>
                          <a:ea typeface="Montserrat"/>
                          <a:cs typeface="Montserrat"/>
                          <a:sym typeface="Montserrat"/>
                        </a:rPr>
                        <a:t>Automation and the Future of Accounting: A Study of AI Integration in Financial Reporting</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IEEE Conference Proceedings (DOI: 10.1109/ickecs61492.2024.10616967)</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2024-04-18</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Thorough literature analysis with comparative analysis and data‑driven outcomes</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AI (NLP, ML, data analytics) transforms data interpretation and decision making in accounting and offers comparative performance insights</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Concerns about data privacy, algorithmic bias, and human role displacement; recommends policy and corporate guidance</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c>
                  <a:txBody>
                    <a:bodyPr anchor="t" rtlCol="false"/>
                    <a:lstStyle/>
                    <a:p>
                      <a:pPr algn="ctr">
                        <a:lnSpc>
                          <a:spcPts val="2591"/>
                        </a:lnSpc>
                        <a:defRPr/>
                      </a:pPr>
                      <a:r>
                        <a:rPr lang="en-US" sz="1851">
                          <a:solidFill>
                            <a:srgbClr val="000000"/>
                          </a:solidFill>
                          <a:latin typeface="Montserrat"/>
                          <a:ea typeface="Montserrat"/>
                          <a:cs typeface="Montserrat"/>
                          <a:sym typeface="Montserrat"/>
                        </a:rPr>
                        <a:t>Consolidates literature on AI in financial reporting, contrasts technology performance qualitatively, and foregrounds ethical and governance questions that warrant empirical follow‑up</a:t>
                      </a:r>
                      <a:endParaRPr lang="en-US" sz="1100"/>
                    </a:p>
                    <a:p>
                      <a:pPr algn="ctr">
                        <a:lnSpc>
                          <a:spcPts val="2591"/>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F4F4F4"/>
                    </a:solidFill>
                  </a:tcPr>
                </a:tc>
              </a:tr>
            </a:tbl>
          </a:graphicData>
        </a:graphic>
      </p:graphicFrame>
      <p:sp>
        <p:nvSpPr>
          <p:cNvPr name="TextBox 10" id="10"/>
          <p:cNvSpPr txBox="true"/>
          <p:nvPr/>
        </p:nvSpPr>
        <p:spPr>
          <a:xfrm rot="0">
            <a:off x="4441856" y="544156"/>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1" id="11"/>
          <p:cNvSpPr txBox="true"/>
          <p:nvPr/>
        </p:nvSpPr>
        <p:spPr>
          <a:xfrm rot="0">
            <a:off x="6104406" y="546370"/>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2" id="12"/>
          <p:cNvSpPr txBox="true"/>
          <p:nvPr/>
        </p:nvSpPr>
        <p:spPr>
          <a:xfrm rot="0">
            <a:off x="8144016" y="505712"/>
            <a:ext cx="3583348" cy="39624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LITERATURE SURVEY</a:t>
            </a:r>
          </a:p>
        </p:txBody>
      </p:sp>
      <p:sp>
        <p:nvSpPr>
          <p:cNvPr name="TextBox 13" id="13"/>
          <p:cNvSpPr txBox="true"/>
          <p:nvPr/>
        </p:nvSpPr>
        <p:spPr>
          <a:xfrm rot="0">
            <a:off x="11594836" y="544156"/>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350265" y="341540"/>
            <a:ext cx="17587469" cy="9603920"/>
            <a:chOff x="0" y="0"/>
            <a:chExt cx="4632091" cy="2529427"/>
          </a:xfrm>
        </p:grpSpPr>
        <p:sp>
          <p:nvSpPr>
            <p:cNvPr name="Freeform 3" id="3"/>
            <p:cNvSpPr/>
            <p:nvPr/>
          </p:nvSpPr>
          <p:spPr>
            <a:xfrm flipH="false" flipV="false" rot="0">
              <a:off x="0" y="0"/>
              <a:ext cx="4632091" cy="2529427"/>
            </a:xfrm>
            <a:custGeom>
              <a:avLst/>
              <a:gdLst/>
              <a:ahLst/>
              <a:cxnLst/>
              <a:rect r="r" b="b" t="t" l="l"/>
              <a:pathLst>
                <a:path h="2529427" w="4632091">
                  <a:moveTo>
                    <a:pt x="22450" y="0"/>
                  </a:moveTo>
                  <a:lnTo>
                    <a:pt x="4609641" y="0"/>
                  </a:lnTo>
                  <a:cubicBezTo>
                    <a:pt x="4615595" y="0"/>
                    <a:pt x="4621305" y="2365"/>
                    <a:pt x="4625515" y="6575"/>
                  </a:cubicBezTo>
                  <a:cubicBezTo>
                    <a:pt x="4629725" y="10786"/>
                    <a:pt x="4632091" y="16496"/>
                    <a:pt x="4632091" y="22450"/>
                  </a:cubicBezTo>
                  <a:lnTo>
                    <a:pt x="4632091" y="2506977"/>
                  </a:lnTo>
                  <a:cubicBezTo>
                    <a:pt x="4632091" y="2519376"/>
                    <a:pt x="4622039" y="2529427"/>
                    <a:pt x="4609641" y="2529427"/>
                  </a:cubicBezTo>
                  <a:lnTo>
                    <a:pt x="22450" y="2529427"/>
                  </a:lnTo>
                  <a:cubicBezTo>
                    <a:pt x="10051" y="2529427"/>
                    <a:pt x="0" y="2519376"/>
                    <a:pt x="0" y="2506977"/>
                  </a:cubicBezTo>
                  <a:lnTo>
                    <a:pt x="0" y="22450"/>
                  </a:lnTo>
                  <a:cubicBezTo>
                    <a:pt x="0" y="10051"/>
                    <a:pt x="10051" y="0"/>
                    <a:pt x="22450" y="0"/>
                  </a:cubicBezTo>
                  <a:close/>
                </a:path>
              </a:pathLst>
            </a:custGeom>
            <a:solidFill>
              <a:srgbClr val="DCE2EB"/>
            </a:solidFill>
          </p:spPr>
        </p:sp>
        <p:sp>
          <p:nvSpPr>
            <p:cNvPr name="TextBox 4" id="4"/>
            <p:cNvSpPr txBox="true"/>
            <p:nvPr/>
          </p:nvSpPr>
          <p:spPr>
            <a:xfrm>
              <a:off x="0" y="-38100"/>
              <a:ext cx="4632091" cy="2567527"/>
            </a:xfrm>
            <a:prstGeom prst="rect">
              <a:avLst/>
            </a:prstGeom>
          </p:spPr>
          <p:txBody>
            <a:bodyPr anchor="ctr" rtlCol="false" tIns="50800" lIns="50800" bIns="50800" rIns="50800"/>
            <a:lstStyle/>
            <a:p>
              <a:pPr algn="ctr">
                <a:lnSpc>
                  <a:spcPts val="2591"/>
                </a:lnSpc>
              </a:pPr>
            </a:p>
          </p:txBody>
        </p:sp>
      </p:grpSp>
      <p:grpSp>
        <p:nvGrpSpPr>
          <p:cNvPr name="Group 5" id="5"/>
          <p:cNvGrpSpPr/>
          <p:nvPr/>
        </p:nvGrpSpPr>
        <p:grpSpPr>
          <a:xfrm rot="0">
            <a:off x="4409081" y="762000"/>
            <a:ext cx="9469839" cy="814592"/>
            <a:chOff x="0" y="0"/>
            <a:chExt cx="2494114" cy="214543"/>
          </a:xfrm>
        </p:grpSpPr>
        <p:sp>
          <p:nvSpPr>
            <p:cNvPr name="Freeform 6" id="6"/>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7" id="7"/>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8" id="8"/>
          <p:cNvGrpSpPr/>
          <p:nvPr/>
        </p:nvGrpSpPr>
        <p:grpSpPr>
          <a:xfrm rot="0">
            <a:off x="8367183" y="851030"/>
            <a:ext cx="3543300" cy="589931"/>
            <a:chOff x="0" y="0"/>
            <a:chExt cx="933215" cy="155373"/>
          </a:xfrm>
        </p:grpSpPr>
        <p:sp>
          <p:nvSpPr>
            <p:cNvPr name="Freeform 9" id="9"/>
            <p:cNvSpPr/>
            <p:nvPr/>
          </p:nvSpPr>
          <p:spPr>
            <a:xfrm flipH="false" flipV="false" rot="0">
              <a:off x="0" y="0"/>
              <a:ext cx="933215" cy="155373"/>
            </a:xfrm>
            <a:custGeom>
              <a:avLst/>
              <a:gdLst/>
              <a:ahLst/>
              <a:cxnLst/>
              <a:rect r="r" b="b" t="t" l="l"/>
              <a:pathLst>
                <a:path h="155373" w="933215">
                  <a:moveTo>
                    <a:pt x="77686" y="0"/>
                  </a:moveTo>
                  <a:lnTo>
                    <a:pt x="855528" y="0"/>
                  </a:lnTo>
                  <a:cubicBezTo>
                    <a:pt x="876132" y="0"/>
                    <a:pt x="895892" y="8185"/>
                    <a:pt x="910461" y="22754"/>
                  </a:cubicBezTo>
                  <a:cubicBezTo>
                    <a:pt x="925030" y="37323"/>
                    <a:pt x="933215" y="57083"/>
                    <a:pt x="933215" y="77686"/>
                  </a:cubicBezTo>
                  <a:lnTo>
                    <a:pt x="933215" y="77686"/>
                  </a:lnTo>
                  <a:cubicBezTo>
                    <a:pt x="933215" y="120591"/>
                    <a:pt x="898433" y="155373"/>
                    <a:pt x="855528" y="155373"/>
                  </a:cubicBezTo>
                  <a:lnTo>
                    <a:pt x="77686" y="155373"/>
                  </a:lnTo>
                  <a:cubicBezTo>
                    <a:pt x="57083" y="155373"/>
                    <a:pt x="37323" y="147188"/>
                    <a:pt x="22754" y="132619"/>
                  </a:cubicBezTo>
                  <a:cubicBezTo>
                    <a:pt x="8185" y="118050"/>
                    <a:pt x="0" y="98290"/>
                    <a:pt x="0" y="77686"/>
                  </a:cubicBezTo>
                  <a:lnTo>
                    <a:pt x="0" y="77686"/>
                  </a:lnTo>
                  <a:cubicBezTo>
                    <a:pt x="0" y="57083"/>
                    <a:pt x="8185" y="37323"/>
                    <a:pt x="22754" y="22754"/>
                  </a:cubicBezTo>
                  <a:cubicBezTo>
                    <a:pt x="37323" y="8185"/>
                    <a:pt x="57083" y="0"/>
                    <a:pt x="77686" y="0"/>
                  </a:cubicBezTo>
                  <a:close/>
                </a:path>
              </a:pathLst>
            </a:custGeom>
            <a:solidFill>
              <a:srgbClr val="101B40"/>
            </a:solidFill>
            <a:ln cap="rnd">
              <a:noFill/>
              <a:prstDash val="solid"/>
              <a:round/>
            </a:ln>
          </p:spPr>
        </p:sp>
        <p:sp>
          <p:nvSpPr>
            <p:cNvPr name="TextBox 10" id="10"/>
            <p:cNvSpPr txBox="true"/>
            <p:nvPr/>
          </p:nvSpPr>
          <p:spPr>
            <a:xfrm>
              <a:off x="0" y="-38100"/>
              <a:ext cx="933215" cy="193473"/>
            </a:xfrm>
            <a:prstGeom prst="rect">
              <a:avLst/>
            </a:prstGeom>
          </p:spPr>
          <p:txBody>
            <a:bodyPr anchor="ctr" rtlCol="false" tIns="50800" lIns="50800" bIns="50800" rIns="50800"/>
            <a:lstStyle/>
            <a:p>
              <a:pPr algn="ctr">
                <a:lnSpc>
                  <a:spcPts val="2871"/>
                </a:lnSpc>
              </a:pPr>
            </a:p>
          </p:txBody>
        </p:sp>
      </p:grpSp>
      <p:sp>
        <p:nvSpPr>
          <p:cNvPr name="Freeform 11" id="11"/>
          <p:cNvSpPr/>
          <p:nvPr/>
        </p:nvSpPr>
        <p:spPr>
          <a:xfrm flipH="false" flipV="false" rot="0">
            <a:off x="16736419" y="924288"/>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12" id="12"/>
          <p:cNvGrpSpPr/>
          <p:nvPr/>
        </p:nvGrpSpPr>
        <p:grpSpPr>
          <a:xfrm rot="0">
            <a:off x="827083" y="2016420"/>
            <a:ext cx="4013293" cy="2670551"/>
            <a:chOff x="0" y="0"/>
            <a:chExt cx="910838" cy="606096"/>
          </a:xfrm>
        </p:grpSpPr>
        <p:sp>
          <p:nvSpPr>
            <p:cNvPr name="Freeform 13" id="13"/>
            <p:cNvSpPr/>
            <p:nvPr/>
          </p:nvSpPr>
          <p:spPr>
            <a:xfrm flipH="false" flipV="false" rot="0">
              <a:off x="0" y="0"/>
              <a:ext cx="910838" cy="606096"/>
            </a:xfrm>
            <a:custGeom>
              <a:avLst/>
              <a:gdLst/>
              <a:ahLst/>
              <a:cxnLst/>
              <a:rect r="r" b="b" t="t" l="l"/>
              <a:pathLst>
                <a:path h="606096" w="910838">
                  <a:moveTo>
                    <a:pt x="61730" y="0"/>
                  </a:moveTo>
                  <a:lnTo>
                    <a:pt x="849108" y="0"/>
                  </a:lnTo>
                  <a:cubicBezTo>
                    <a:pt x="865480" y="0"/>
                    <a:pt x="881181" y="6504"/>
                    <a:pt x="892758" y="18080"/>
                  </a:cubicBezTo>
                  <a:cubicBezTo>
                    <a:pt x="904335" y="29657"/>
                    <a:pt x="910838" y="45358"/>
                    <a:pt x="910838" y="61730"/>
                  </a:cubicBezTo>
                  <a:lnTo>
                    <a:pt x="910838" y="544366"/>
                  </a:lnTo>
                  <a:cubicBezTo>
                    <a:pt x="910838" y="560737"/>
                    <a:pt x="904335" y="576439"/>
                    <a:pt x="892758" y="588015"/>
                  </a:cubicBezTo>
                  <a:cubicBezTo>
                    <a:pt x="881181" y="599592"/>
                    <a:pt x="865480" y="606096"/>
                    <a:pt x="849108" y="606096"/>
                  </a:cubicBezTo>
                  <a:lnTo>
                    <a:pt x="61730" y="606096"/>
                  </a:lnTo>
                  <a:cubicBezTo>
                    <a:pt x="45358" y="606096"/>
                    <a:pt x="29657" y="599592"/>
                    <a:pt x="18080" y="588015"/>
                  </a:cubicBezTo>
                  <a:cubicBezTo>
                    <a:pt x="6504" y="576439"/>
                    <a:pt x="0" y="560737"/>
                    <a:pt x="0" y="544366"/>
                  </a:cubicBezTo>
                  <a:lnTo>
                    <a:pt x="0" y="61730"/>
                  </a:lnTo>
                  <a:cubicBezTo>
                    <a:pt x="0" y="45358"/>
                    <a:pt x="6504" y="29657"/>
                    <a:pt x="18080" y="18080"/>
                  </a:cubicBezTo>
                  <a:cubicBezTo>
                    <a:pt x="29657" y="6504"/>
                    <a:pt x="45358" y="0"/>
                    <a:pt x="61730" y="0"/>
                  </a:cubicBezTo>
                  <a:close/>
                </a:path>
              </a:pathLst>
            </a:custGeom>
            <a:blipFill>
              <a:blip r:embed="rId4"/>
              <a:stretch>
                <a:fillRect l="-9149" t="0" r="-9149" b="0"/>
              </a:stretch>
            </a:blipFill>
          </p:spPr>
        </p:sp>
      </p:grpSp>
      <p:sp>
        <p:nvSpPr>
          <p:cNvPr name="TextBox 14" id="14"/>
          <p:cNvSpPr txBox="true"/>
          <p:nvPr/>
        </p:nvSpPr>
        <p:spPr>
          <a:xfrm rot="0">
            <a:off x="4441856" y="976273"/>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5" id="15"/>
          <p:cNvSpPr txBox="true"/>
          <p:nvPr/>
        </p:nvSpPr>
        <p:spPr>
          <a:xfrm rot="0">
            <a:off x="5963684" y="969483"/>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6" id="16"/>
          <p:cNvSpPr txBox="true"/>
          <p:nvPr/>
        </p:nvSpPr>
        <p:spPr>
          <a:xfrm rot="0">
            <a:off x="8712829" y="952126"/>
            <a:ext cx="2852007" cy="39624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METHODOLOGY</a:t>
            </a:r>
          </a:p>
        </p:txBody>
      </p:sp>
      <p:sp>
        <p:nvSpPr>
          <p:cNvPr name="TextBox 17" id="17"/>
          <p:cNvSpPr txBox="true"/>
          <p:nvPr/>
        </p:nvSpPr>
        <p:spPr>
          <a:xfrm rot="0">
            <a:off x="11594836" y="976273"/>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name="TextBox 18" id="18"/>
          <p:cNvSpPr txBox="true"/>
          <p:nvPr/>
        </p:nvSpPr>
        <p:spPr>
          <a:xfrm rot="0">
            <a:off x="5595690" y="2314135"/>
            <a:ext cx="10911229" cy="1996567"/>
          </a:xfrm>
          <a:prstGeom prst="rect">
            <a:avLst/>
          </a:prstGeom>
        </p:spPr>
        <p:txBody>
          <a:bodyPr anchor="t" rtlCol="false" tIns="0" lIns="0" bIns="0" rIns="0">
            <a:spAutoFit/>
          </a:bodyPr>
          <a:lstStyle/>
          <a:p>
            <a:pPr algn="just">
              <a:lnSpc>
                <a:spcPts val="3223"/>
              </a:lnSpc>
            </a:pPr>
            <a:r>
              <a:rPr lang="en-US" sz="2599" spc="-166">
                <a:solidFill>
                  <a:srgbClr val="000000"/>
                </a:solidFill>
                <a:latin typeface="Montserrat"/>
                <a:ea typeface="Montserrat"/>
                <a:cs typeface="Montserrat"/>
                <a:sym typeface="Montserrat"/>
              </a:rPr>
              <a:t>For deploying our AI finance assistant, we used </a:t>
            </a:r>
            <a:r>
              <a:rPr lang="en-US" b="true" sz="2599" spc="-166">
                <a:solidFill>
                  <a:srgbClr val="000000"/>
                </a:solidFill>
                <a:latin typeface="Montserrat Bold"/>
                <a:ea typeface="Montserrat Bold"/>
                <a:cs typeface="Montserrat Bold"/>
                <a:sym typeface="Montserrat Bold"/>
              </a:rPr>
              <a:t>Docker </a:t>
            </a:r>
            <a:r>
              <a:rPr lang="en-US" sz="2599" spc="-166">
                <a:solidFill>
                  <a:srgbClr val="000000"/>
                </a:solidFill>
                <a:latin typeface="Montserrat"/>
                <a:ea typeface="Montserrat"/>
                <a:cs typeface="Montserrat"/>
                <a:sym typeface="Montserrat"/>
              </a:rPr>
              <a:t>to deploy the Odoo system. Inside the odoo container, we installed </a:t>
            </a:r>
            <a:r>
              <a:rPr lang="en-US" b="true" sz="2599" spc="-166">
                <a:solidFill>
                  <a:srgbClr val="000000"/>
                </a:solidFill>
                <a:latin typeface="Montserrat Bold"/>
                <a:ea typeface="Montserrat Bold"/>
                <a:cs typeface="Montserrat Bold"/>
                <a:sym typeface="Montserrat Bold"/>
              </a:rPr>
              <a:t>Ollama</a:t>
            </a:r>
            <a:r>
              <a:rPr lang="en-US" sz="2599" spc="-166">
                <a:solidFill>
                  <a:srgbClr val="000000"/>
                </a:solidFill>
                <a:latin typeface="Montserrat"/>
                <a:ea typeface="Montserrat"/>
                <a:cs typeface="Montserrat"/>
                <a:sym typeface="Montserrat"/>
              </a:rPr>
              <a:t> to run Llama 3.1 (8B) and set up a </a:t>
            </a:r>
            <a:r>
              <a:rPr lang="en-US" b="true" sz="2599" spc="-166">
                <a:solidFill>
                  <a:srgbClr val="000000"/>
                </a:solidFill>
                <a:latin typeface="Montserrat Bold"/>
                <a:ea typeface="Montserrat Bold"/>
                <a:cs typeface="Montserrat Bold"/>
                <a:sym typeface="Montserrat Bold"/>
              </a:rPr>
              <a:t>PostgreSQL </a:t>
            </a:r>
            <a:r>
              <a:rPr lang="en-US" sz="2599" spc="-166">
                <a:solidFill>
                  <a:srgbClr val="000000"/>
                </a:solidFill>
                <a:latin typeface="Montserrat"/>
                <a:ea typeface="Montserrat"/>
                <a:cs typeface="Montserrat"/>
                <a:sym typeface="Montserrat"/>
              </a:rPr>
              <a:t>database to manage ERP data. This setup ensures we can scale, move, and integrate smoothly with the Odoo environment.</a:t>
            </a:r>
          </a:p>
        </p:txBody>
      </p:sp>
      <p:grpSp>
        <p:nvGrpSpPr>
          <p:cNvPr name="Group 19" id="19"/>
          <p:cNvGrpSpPr/>
          <p:nvPr/>
        </p:nvGrpSpPr>
        <p:grpSpPr>
          <a:xfrm rot="0">
            <a:off x="6884930" y="5285997"/>
            <a:ext cx="4518141" cy="4035660"/>
            <a:chOff x="0" y="0"/>
            <a:chExt cx="6024187" cy="5380879"/>
          </a:xfrm>
        </p:grpSpPr>
        <p:grpSp>
          <p:nvGrpSpPr>
            <p:cNvPr name="Group 20" id="20"/>
            <p:cNvGrpSpPr/>
            <p:nvPr/>
          </p:nvGrpSpPr>
          <p:grpSpPr>
            <a:xfrm rot="0">
              <a:off x="0" y="0"/>
              <a:ext cx="6024187" cy="5380879"/>
              <a:chOff x="0" y="0"/>
              <a:chExt cx="1189963" cy="1062890"/>
            </a:xfrm>
          </p:grpSpPr>
          <p:sp>
            <p:nvSpPr>
              <p:cNvPr name="Freeform 21" id="21"/>
              <p:cNvSpPr/>
              <p:nvPr/>
            </p:nvSpPr>
            <p:spPr>
              <a:xfrm flipH="false" flipV="false" rot="0">
                <a:off x="0" y="0"/>
                <a:ext cx="1189963" cy="1062890"/>
              </a:xfrm>
              <a:custGeom>
                <a:avLst/>
                <a:gdLst/>
                <a:ahLst/>
                <a:cxnLst/>
                <a:rect r="r" b="b" t="t" l="l"/>
                <a:pathLst>
                  <a:path h="1062890" w="1189963">
                    <a:moveTo>
                      <a:pt x="87389" y="0"/>
                    </a:moveTo>
                    <a:lnTo>
                      <a:pt x="1102573" y="0"/>
                    </a:lnTo>
                    <a:cubicBezTo>
                      <a:pt x="1125751" y="0"/>
                      <a:pt x="1147978" y="9207"/>
                      <a:pt x="1164367" y="25596"/>
                    </a:cubicBezTo>
                    <a:cubicBezTo>
                      <a:pt x="1180756" y="41984"/>
                      <a:pt x="1189963" y="64212"/>
                      <a:pt x="1189963" y="87389"/>
                    </a:cubicBezTo>
                    <a:lnTo>
                      <a:pt x="1189963" y="975500"/>
                    </a:lnTo>
                    <a:cubicBezTo>
                      <a:pt x="1189963" y="1023764"/>
                      <a:pt x="1150837" y="1062890"/>
                      <a:pt x="1102573" y="1062890"/>
                    </a:cubicBezTo>
                    <a:lnTo>
                      <a:pt x="87389" y="1062890"/>
                    </a:lnTo>
                    <a:cubicBezTo>
                      <a:pt x="39126" y="1062890"/>
                      <a:pt x="0" y="1023764"/>
                      <a:pt x="0" y="975500"/>
                    </a:cubicBezTo>
                    <a:lnTo>
                      <a:pt x="0" y="87389"/>
                    </a:lnTo>
                    <a:cubicBezTo>
                      <a:pt x="0" y="39126"/>
                      <a:pt x="39126" y="0"/>
                      <a:pt x="87389" y="0"/>
                    </a:cubicBezTo>
                    <a:close/>
                  </a:path>
                </a:pathLst>
              </a:custGeom>
              <a:solidFill>
                <a:srgbClr val="8FA4C1"/>
              </a:solidFill>
            </p:spPr>
          </p:sp>
          <p:sp>
            <p:nvSpPr>
              <p:cNvPr name="TextBox 22" id="22"/>
              <p:cNvSpPr txBox="true"/>
              <p:nvPr/>
            </p:nvSpPr>
            <p:spPr>
              <a:xfrm>
                <a:off x="0" y="-38100"/>
                <a:ext cx="1189963" cy="1100990"/>
              </a:xfrm>
              <a:prstGeom prst="rect">
                <a:avLst/>
              </a:prstGeom>
            </p:spPr>
            <p:txBody>
              <a:bodyPr anchor="ctr" rtlCol="false" tIns="50800" lIns="50800" bIns="50800" rIns="50800"/>
              <a:lstStyle/>
              <a:p>
                <a:pPr algn="ctr">
                  <a:lnSpc>
                    <a:spcPts val="2591"/>
                  </a:lnSpc>
                </a:pPr>
              </a:p>
            </p:txBody>
          </p:sp>
        </p:grpSp>
        <p:sp>
          <p:nvSpPr>
            <p:cNvPr name="TextBox 23" id="23"/>
            <p:cNvSpPr txBox="true"/>
            <p:nvPr/>
          </p:nvSpPr>
          <p:spPr>
            <a:xfrm rot="0">
              <a:off x="637899" y="2222992"/>
              <a:ext cx="4553788" cy="3033268"/>
            </a:xfrm>
            <a:prstGeom prst="rect">
              <a:avLst/>
            </a:prstGeom>
          </p:spPr>
          <p:txBody>
            <a:bodyPr anchor="t" rtlCol="false" tIns="0" lIns="0" bIns="0" rIns="0">
              <a:spAutoFit/>
            </a:bodyPr>
            <a:lstStyle/>
            <a:p>
              <a:pPr algn="ctr">
                <a:lnSpc>
                  <a:spcPts val="2592"/>
                </a:lnSpc>
              </a:pPr>
              <a:r>
                <a:rPr lang="en-US" b="true" sz="2400" spc="-170">
                  <a:solidFill>
                    <a:srgbClr val="000000"/>
                  </a:solidFill>
                  <a:latin typeface="Montserrat Semi-Bold"/>
                  <a:ea typeface="Montserrat Semi-Bold"/>
                  <a:cs typeface="Montserrat Semi-Bold"/>
                  <a:sym typeface="Montserrat Semi-Bold"/>
                </a:rPr>
                <a:t>Ensures context-</a:t>
              </a:r>
              <a:r>
                <a:rPr lang="en-US" b="true" sz="2400" spc="-170">
                  <a:solidFill>
                    <a:srgbClr val="000000"/>
                  </a:solidFill>
                  <a:latin typeface="Montserrat Semi-Bold"/>
                  <a:ea typeface="Montserrat Semi-Bold"/>
                  <a:cs typeface="Montserrat Semi-Bold"/>
                  <a:sym typeface="Montserrat Semi-Bold"/>
                </a:rPr>
                <a:t>aware responses by retrieving semantically relevant chunks from documents, overcoming LLM’s knowledge limitations.</a:t>
              </a:r>
            </a:p>
          </p:txBody>
        </p:sp>
        <p:grpSp>
          <p:nvGrpSpPr>
            <p:cNvPr name="Group 24" id="24"/>
            <p:cNvGrpSpPr/>
            <p:nvPr/>
          </p:nvGrpSpPr>
          <p:grpSpPr>
            <a:xfrm rot="0">
              <a:off x="196280" y="333606"/>
              <a:ext cx="5631626" cy="1515517"/>
              <a:chOff x="0" y="0"/>
              <a:chExt cx="1112420" cy="299361"/>
            </a:xfrm>
          </p:grpSpPr>
          <p:sp>
            <p:nvSpPr>
              <p:cNvPr name="Freeform 25" id="25"/>
              <p:cNvSpPr/>
              <p:nvPr/>
            </p:nvSpPr>
            <p:spPr>
              <a:xfrm flipH="false" flipV="false" rot="0">
                <a:off x="0" y="0"/>
                <a:ext cx="1112420" cy="299361"/>
              </a:xfrm>
              <a:custGeom>
                <a:avLst/>
                <a:gdLst/>
                <a:ahLst/>
                <a:cxnLst/>
                <a:rect r="r" b="b" t="t" l="l"/>
                <a:pathLst>
                  <a:path h="299361" w="1112420">
                    <a:moveTo>
                      <a:pt x="93481" y="0"/>
                    </a:moveTo>
                    <a:lnTo>
                      <a:pt x="1018939" y="0"/>
                    </a:lnTo>
                    <a:cubicBezTo>
                      <a:pt x="1043732" y="0"/>
                      <a:pt x="1067509" y="9849"/>
                      <a:pt x="1085040" y="27380"/>
                    </a:cubicBezTo>
                    <a:cubicBezTo>
                      <a:pt x="1102571" y="44911"/>
                      <a:pt x="1112420" y="68688"/>
                      <a:pt x="1112420" y="93481"/>
                    </a:cubicBezTo>
                    <a:lnTo>
                      <a:pt x="1112420" y="205880"/>
                    </a:lnTo>
                    <a:cubicBezTo>
                      <a:pt x="1112420" y="230673"/>
                      <a:pt x="1102571" y="254450"/>
                      <a:pt x="1085040" y="271981"/>
                    </a:cubicBezTo>
                    <a:cubicBezTo>
                      <a:pt x="1067509" y="289513"/>
                      <a:pt x="1043732" y="299361"/>
                      <a:pt x="1018939" y="299361"/>
                    </a:cubicBezTo>
                    <a:lnTo>
                      <a:pt x="93481" y="299361"/>
                    </a:lnTo>
                    <a:cubicBezTo>
                      <a:pt x="41853" y="299361"/>
                      <a:pt x="0" y="257509"/>
                      <a:pt x="0" y="205880"/>
                    </a:cubicBezTo>
                    <a:lnTo>
                      <a:pt x="0" y="93481"/>
                    </a:lnTo>
                    <a:cubicBezTo>
                      <a:pt x="0" y="68688"/>
                      <a:pt x="9849" y="44911"/>
                      <a:pt x="27380" y="27380"/>
                    </a:cubicBezTo>
                    <a:cubicBezTo>
                      <a:pt x="44911" y="9849"/>
                      <a:pt x="68688" y="0"/>
                      <a:pt x="93481" y="0"/>
                    </a:cubicBezTo>
                    <a:close/>
                  </a:path>
                </a:pathLst>
              </a:custGeom>
              <a:solidFill>
                <a:srgbClr val="FFFFFF"/>
              </a:solidFill>
            </p:spPr>
          </p:sp>
          <p:sp>
            <p:nvSpPr>
              <p:cNvPr name="TextBox 26" id="26"/>
              <p:cNvSpPr txBox="true"/>
              <p:nvPr/>
            </p:nvSpPr>
            <p:spPr>
              <a:xfrm>
                <a:off x="0" y="-38100"/>
                <a:ext cx="1112420" cy="337461"/>
              </a:xfrm>
              <a:prstGeom prst="rect">
                <a:avLst/>
              </a:prstGeom>
            </p:spPr>
            <p:txBody>
              <a:bodyPr anchor="ctr" rtlCol="false" tIns="50800" lIns="50800" bIns="50800" rIns="50800"/>
              <a:lstStyle/>
              <a:p>
                <a:pPr algn="ctr">
                  <a:lnSpc>
                    <a:spcPts val="2591"/>
                  </a:lnSpc>
                </a:pPr>
              </a:p>
            </p:txBody>
          </p:sp>
        </p:grpSp>
        <p:grpSp>
          <p:nvGrpSpPr>
            <p:cNvPr name="Group 27" id="27"/>
            <p:cNvGrpSpPr/>
            <p:nvPr/>
          </p:nvGrpSpPr>
          <p:grpSpPr>
            <a:xfrm rot="0">
              <a:off x="4605499" y="574835"/>
              <a:ext cx="1033060" cy="1033060"/>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TextBox 30" id="30"/>
            <p:cNvSpPr txBox="true"/>
            <p:nvPr/>
          </p:nvSpPr>
          <p:spPr>
            <a:xfrm rot="0">
              <a:off x="645292" y="457381"/>
              <a:ext cx="3404588" cy="1306068"/>
            </a:xfrm>
            <a:prstGeom prst="rect">
              <a:avLst/>
            </a:prstGeom>
          </p:spPr>
          <p:txBody>
            <a:bodyPr anchor="t" rtlCol="false" tIns="0" lIns="0" bIns="0" rIns="0">
              <a:spAutoFit/>
            </a:bodyPr>
            <a:lstStyle/>
            <a:p>
              <a:pPr algn="ctr">
                <a:lnSpc>
                  <a:spcPts val="2592"/>
                </a:lnSpc>
              </a:pPr>
              <a:r>
                <a:rPr lang="en-US" b="true" sz="2400" spc="-170">
                  <a:solidFill>
                    <a:srgbClr val="000000"/>
                  </a:solidFill>
                  <a:latin typeface="Montserrat Bold"/>
                  <a:ea typeface="Montserrat Bold"/>
                  <a:cs typeface="Montserrat Bold"/>
                  <a:sym typeface="Montserrat Bold"/>
                </a:rPr>
                <a:t>Retrieval-Augmented Generation (RAG):</a:t>
              </a:r>
            </a:p>
          </p:txBody>
        </p:sp>
      </p:grpSp>
      <p:grpSp>
        <p:nvGrpSpPr>
          <p:cNvPr name="Group 31" id="31"/>
          <p:cNvGrpSpPr/>
          <p:nvPr/>
        </p:nvGrpSpPr>
        <p:grpSpPr>
          <a:xfrm rot="0">
            <a:off x="1264826" y="5285997"/>
            <a:ext cx="4518141" cy="4035660"/>
            <a:chOff x="0" y="0"/>
            <a:chExt cx="1218544" cy="1088419"/>
          </a:xfrm>
        </p:grpSpPr>
        <p:sp>
          <p:nvSpPr>
            <p:cNvPr name="Freeform 32" id="32"/>
            <p:cNvSpPr/>
            <p:nvPr/>
          </p:nvSpPr>
          <p:spPr>
            <a:xfrm flipH="false" flipV="false" rot="0">
              <a:off x="0" y="0"/>
              <a:ext cx="1218544" cy="1088419"/>
            </a:xfrm>
            <a:custGeom>
              <a:avLst/>
              <a:gdLst/>
              <a:ahLst/>
              <a:cxnLst/>
              <a:rect r="r" b="b" t="t" l="l"/>
              <a:pathLst>
                <a:path h="1088419" w="1218544">
                  <a:moveTo>
                    <a:pt x="87389" y="0"/>
                  </a:moveTo>
                  <a:lnTo>
                    <a:pt x="1131155" y="0"/>
                  </a:lnTo>
                  <a:cubicBezTo>
                    <a:pt x="1154332" y="0"/>
                    <a:pt x="1176560" y="9207"/>
                    <a:pt x="1192948" y="25596"/>
                  </a:cubicBezTo>
                  <a:cubicBezTo>
                    <a:pt x="1209337" y="41984"/>
                    <a:pt x="1218544" y="64212"/>
                    <a:pt x="1218544" y="87389"/>
                  </a:cubicBezTo>
                  <a:lnTo>
                    <a:pt x="1218544" y="1001029"/>
                  </a:lnTo>
                  <a:cubicBezTo>
                    <a:pt x="1218544" y="1049293"/>
                    <a:pt x="1179418" y="1088419"/>
                    <a:pt x="1131155" y="1088419"/>
                  </a:cubicBezTo>
                  <a:lnTo>
                    <a:pt x="87389" y="1088419"/>
                  </a:lnTo>
                  <a:cubicBezTo>
                    <a:pt x="39126" y="1088419"/>
                    <a:pt x="0" y="1049293"/>
                    <a:pt x="0" y="1001029"/>
                  </a:cubicBezTo>
                  <a:lnTo>
                    <a:pt x="0" y="87389"/>
                  </a:lnTo>
                  <a:cubicBezTo>
                    <a:pt x="0" y="39126"/>
                    <a:pt x="39126" y="0"/>
                    <a:pt x="87389" y="0"/>
                  </a:cubicBezTo>
                  <a:close/>
                </a:path>
              </a:pathLst>
            </a:custGeom>
            <a:solidFill>
              <a:srgbClr val="8FA4C1"/>
            </a:solidFill>
          </p:spPr>
        </p:sp>
        <p:sp>
          <p:nvSpPr>
            <p:cNvPr name="TextBox 33" id="33"/>
            <p:cNvSpPr txBox="true"/>
            <p:nvPr/>
          </p:nvSpPr>
          <p:spPr>
            <a:xfrm>
              <a:off x="0" y="-38100"/>
              <a:ext cx="1218544" cy="1126519"/>
            </a:xfrm>
            <a:prstGeom prst="rect">
              <a:avLst/>
            </a:prstGeom>
          </p:spPr>
          <p:txBody>
            <a:bodyPr anchor="ctr" rtlCol="false" tIns="49608" lIns="49608" bIns="49608" rIns="49608"/>
            <a:lstStyle/>
            <a:p>
              <a:pPr algn="ctr">
                <a:lnSpc>
                  <a:spcPts val="2591"/>
                </a:lnSpc>
              </a:pPr>
            </a:p>
          </p:txBody>
        </p:sp>
      </p:grpSp>
      <p:grpSp>
        <p:nvGrpSpPr>
          <p:cNvPr name="Group 34" id="34"/>
          <p:cNvGrpSpPr/>
          <p:nvPr/>
        </p:nvGrpSpPr>
        <p:grpSpPr>
          <a:xfrm rot="0">
            <a:off x="1679190" y="5438379"/>
            <a:ext cx="3689413" cy="903184"/>
            <a:chOff x="0" y="0"/>
            <a:chExt cx="995036" cy="243589"/>
          </a:xfrm>
        </p:grpSpPr>
        <p:sp>
          <p:nvSpPr>
            <p:cNvPr name="Freeform 35" id="35"/>
            <p:cNvSpPr/>
            <p:nvPr/>
          </p:nvSpPr>
          <p:spPr>
            <a:xfrm flipH="false" flipV="false" rot="0">
              <a:off x="0" y="0"/>
              <a:ext cx="995036" cy="243589"/>
            </a:xfrm>
            <a:custGeom>
              <a:avLst/>
              <a:gdLst/>
              <a:ahLst/>
              <a:cxnLst/>
              <a:rect r="r" b="b" t="t" l="l"/>
              <a:pathLst>
                <a:path h="243589" w="995036">
                  <a:moveTo>
                    <a:pt x="107019" y="0"/>
                  </a:moveTo>
                  <a:lnTo>
                    <a:pt x="888017" y="0"/>
                  </a:lnTo>
                  <a:cubicBezTo>
                    <a:pt x="947122" y="0"/>
                    <a:pt x="995036" y="47914"/>
                    <a:pt x="995036" y="107019"/>
                  </a:cubicBezTo>
                  <a:lnTo>
                    <a:pt x="995036" y="136570"/>
                  </a:lnTo>
                  <a:cubicBezTo>
                    <a:pt x="995036" y="164953"/>
                    <a:pt x="983761" y="192174"/>
                    <a:pt x="963691" y="212244"/>
                  </a:cubicBezTo>
                  <a:cubicBezTo>
                    <a:pt x="943621" y="232314"/>
                    <a:pt x="916400" y="243589"/>
                    <a:pt x="888017" y="243589"/>
                  </a:cubicBezTo>
                  <a:lnTo>
                    <a:pt x="107019" y="243589"/>
                  </a:lnTo>
                  <a:cubicBezTo>
                    <a:pt x="47914" y="243589"/>
                    <a:pt x="0" y="195675"/>
                    <a:pt x="0" y="136570"/>
                  </a:cubicBezTo>
                  <a:lnTo>
                    <a:pt x="0" y="107019"/>
                  </a:lnTo>
                  <a:cubicBezTo>
                    <a:pt x="0" y="47914"/>
                    <a:pt x="47914" y="0"/>
                    <a:pt x="107019" y="0"/>
                  </a:cubicBezTo>
                  <a:close/>
                </a:path>
              </a:pathLst>
            </a:custGeom>
            <a:solidFill>
              <a:srgbClr val="FFFFFF"/>
            </a:solidFill>
          </p:spPr>
        </p:sp>
        <p:sp>
          <p:nvSpPr>
            <p:cNvPr name="TextBox 36" id="36"/>
            <p:cNvSpPr txBox="true"/>
            <p:nvPr/>
          </p:nvSpPr>
          <p:spPr>
            <a:xfrm>
              <a:off x="0" y="-38100"/>
              <a:ext cx="995036" cy="281689"/>
            </a:xfrm>
            <a:prstGeom prst="rect">
              <a:avLst/>
            </a:prstGeom>
          </p:spPr>
          <p:txBody>
            <a:bodyPr anchor="ctr" rtlCol="false" tIns="49608" lIns="49608" bIns="49608" rIns="49608"/>
            <a:lstStyle/>
            <a:p>
              <a:pPr algn="ctr">
                <a:lnSpc>
                  <a:spcPts val="2591"/>
                </a:lnSpc>
              </a:pPr>
            </a:p>
          </p:txBody>
        </p:sp>
      </p:grpSp>
      <p:sp>
        <p:nvSpPr>
          <p:cNvPr name="TextBox 37" id="37"/>
          <p:cNvSpPr txBox="true"/>
          <p:nvPr/>
        </p:nvSpPr>
        <p:spPr>
          <a:xfrm rot="0">
            <a:off x="1986669" y="6846275"/>
            <a:ext cx="3074456" cy="2265426"/>
          </a:xfrm>
          <a:prstGeom prst="rect">
            <a:avLst/>
          </a:prstGeom>
        </p:spPr>
        <p:txBody>
          <a:bodyPr anchor="t" rtlCol="false" tIns="0" lIns="0" bIns="0" rIns="0">
            <a:spAutoFit/>
          </a:bodyPr>
          <a:lstStyle/>
          <a:p>
            <a:pPr algn="ctr">
              <a:lnSpc>
                <a:spcPts val="2592"/>
              </a:lnSpc>
            </a:pPr>
            <a:r>
              <a:rPr lang="en-US" b="true" sz="2400" spc="-170">
                <a:solidFill>
                  <a:srgbClr val="000000"/>
                </a:solidFill>
                <a:latin typeface="Montserrat Semi-Bold"/>
                <a:ea typeface="Montserrat Semi-Bold"/>
                <a:cs typeface="Montserrat Semi-Bold"/>
                <a:sym typeface="Montserrat Semi-Bold"/>
              </a:rPr>
              <a:t>used </a:t>
            </a:r>
            <a:r>
              <a:rPr lang="en-US" b="true" sz="2400" spc="-170">
                <a:solidFill>
                  <a:srgbClr val="000000"/>
                </a:solidFill>
                <a:latin typeface="Montserrat Semi-Bold"/>
                <a:ea typeface="Montserrat Semi-Bold"/>
                <a:cs typeface="Montserrat Semi-Bold"/>
                <a:sym typeface="Montserrat Semi-Bold"/>
              </a:rPr>
              <a:t>for its efficiency and accuracy in financial text understanding, enabling natural language interaction with ERP data</a:t>
            </a:r>
          </a:p>
        </p:txBody>
      </p:sp>
      <p:sp>
        <p:nvSpPr>
          <p:cNvPr name="TextBox 38" id="38"/>
          <p:cNvSpPr txBox="true"/>
          <p:nvPr/>
        </p:nvSpPr>
        <p:spPr>
          <a:xfrm rot="0">
            <a:off x="1601447" y="5722650"/>
            <a:ext cx="3238929" cy="322326"/>
          </a:xfrm>
          <a:prstGeom prst="rect">
            <a:avLst/>
          </a:prstGeom>
        </p:spPr>
        <p:txBody>
          <a:bodyPr anchor="t" rtlCol="false" tIns="0" lIns="0" bIns="0" rIns="0">
            <a:spAutoFit/>
          </a:bodyPr>
          <a:lstStyle/>
          <a:p>
            <a:pPr algn="ctr">
              <a:lnSpc>
                <a:spcPts val="2592"/>
              </a:lnSpc>
            </a:pPr>
            <a:r>
              <a:rPr lang="en-US" b="true" sz="2400" spc="-170">
                <a:solidFill>
                  <a:srgbClr val="000000"/>
                </a:solidFill>
                <a:latin typeface="Montserrat Bold"/>
                <a:ea typeface="Montserrat Bold"/>
                <a:cs typeface="Montserrat Bold"/>
                <a:sym typeface="Montserrat Bold"/>
              </a:rPr>
              <a:t>Llama 3.1 (8B)</a:t>
            </a:r>
          </a:p>
        </p:txBody>
      </p:sp>
      <p:grpSp>
        <p:nvGrpSpPr>
          <p:cNvPr name="Group 39" id="39"/>
          <p:cNvGrpSpPr/>
          <p:nvPr/>
        </p:nvGrpSpPr>
        <p:grpSpPr>
          <a:xfrm rot="0">
            <a:off x="4441856" y="5553765"/>
            <a:ext cx="672413" cy="672413"/>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41" id="41"/>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42" id="42"/>
          <p:cNvGrpSpPr/>
          <p:nvPr/>
        </p:nvGrpSpPr>
        <p:grpSpPr>
          <a:xfrm rot="0">
            <a:off x="12225835" y="5379461"/>
            <a:ext cx="4556617" cy="3942195"/>
            <a:chOff x="0" y="0"/>
            <a:chExt cx="6075489" cy="5256260"/>
          </a:xfrm>
        </p:grpSpPr>
        <p:grpSp>
          <p:nvGrpSpPr>
            <p:cNvPr name="Group 43" id="43"/>
            <p:cNvGrpSpPr/>
            <p:nvPr/>
          </p:nvGrpSpPr>
          <p:grpSpPr>
            <a:xfrm rot="0">
              <a:off x="0" y="0"/>
              <a:ext cx="6075489" cy="5256260"/>
              <a:chOff x="0" y="0"/>
              <a:chExt cx="1200097" cy="1038274"/>
            </a:xfrm>
          </p:grpSpPr>
          <p:sp>
            <p:nvSpPr>
              <p:cNvPr name="Freeform 44" id="44"/>
              <p:cNvSpPr/>
              <p:nvPr/>
            </p:nvSpPr>
            <p:spPr>
              <a:xfrm flipH="false" flipV="false" rot="0">
                <a:off x="0" y="0"/>
                <a:ext cx="1200097" cy="1038274"/>
              </a:xfrm>
              <a:custGeom>
                <a:avLst/>
                <a:gdLst/>
                <a:ahLst/>
                <a:cxnLst/>
                <a:rect r="r" b="b" t="t" l="l"/>
                <a:pathLst>
                  <a:path h="1038274" w="1200097">
                    <a:moveTo>
                      <a:pt x="86652" y="0"/>
                    </a:moveTo>
                    <a:lnTo>
                      <a:pt x="1113445" y="0"/>
                    </a:lnTo>
                    <a:cubicBezTo>
                      <a:pt x="1161301" y="0"/>
                      <a:pt x="1200097" y="38795"/>
                      <a:pt x="1200097" y="86652"/>
                    </a:cubicBezTo>
                    <a:lnTo>
                      <a:pt x="1200097" y="951622"/>
                    </a:lnTo>
                    <a:cubicBezTo>
                      <a:pt x="1200097" y="974603"/>
                      <a:pt x="1190967" y="996644"/>
                      <a:pt x="1174717" y="1012894"/>
                    </a:cubicBezTo>
                    <a:cubicBezTo>
                      <a:pt x="1158466" y="1029144"/>
                      <a:pt x="1136426" y="1038274"/>
                      <a:pt x="1113445" y="1038274"/>
                    </a:cubicBezTo>
                    <a:lnTo>
                      <a:pt x="86652" y="1038274"/>
                    </a:lnTo>
                    <a:cubicBezTo>
                      <a:pt x="63670" y="1038274"/>
                      <a:pt x="41630" y="1029144"/>
                      <a:pt x="25380" y="1012894"/>
                    </a:cubicBezTo>
                    <a:cubicBezTo>
                      <a:pt x="9129" y="996644"/>
                      <a:pt x="0" y="974603"/>
                      <a:pt x="0" y="951622"/>
                    </a:cubicBezTo>
                    <a:lnTo>
                      <a:pt x="0" y="86652"/>
                    </a:lnTo>
                    <a:cubicBezTo>
                      <a:pt x="0" y="63670"/>
                      <a:pt x="9129" y="41630"/>
                      <a:pt x="25380" y="25380"/>
                    </a:cubicBezTo>
                    <a:cubicBezTo>
                      <a:pt x="41630" y="9129"/>
                      <a:pt x="63670" y="0"/>
                      <a:pt x="86652" y="0"/>
                    </a:cubicBezTo>
                    <a:close/>
                  </a:path>
                </a:pathLst>
              </a:custGeom>
              <a:solidFill>
                <a:srgbClr val="8FA4C1"/>
              </a:solidFill>
            </p:spPr>
          </p:sp>
          <p:sp>
            <p:nvSpPr>
              <p:cNvPr name="TextBox 45" id="45"/>
              <p:cNvSpPr txBox="true"/>
              <p:nvPr/>
            </p:nvSpPr>
            <p:spPr>
              <a:xfrm>
                <a:off x="0" y="-38100"/>
                <a:ext cx="1200097" cy="1076374"/>
              </a:xfrm>
              <a:prstGeom prst="rect">
                <a:avLst/>
              </a:prstGeom>
            </p:spPr>
            <p:txBody>
              <a:bodyPr anchor="ctr" rtlCol="false" tIns="50800" lIns="50800" bIns="50800" rIns="50800"/>
              <a:lstStyle/>
              <a:p>
                <a:pPr algn="ctr">
                  <a:lnSpc>
                    <a:spcPts val="2591"/>
                  </a:lnSpc>
                </a:pPr>
              </a:p>
            </p:txBody>
          </p:sp>
        </p:grpSp>
        <p:grpSp>
          <p:nvGrpSpPr>
            <p:cNvPr name="Group 46" id="46"/>
            <p:cNvGrpSpPr/>
            <p:nvPr/>
          </p:nvGrpSpPr>
          <p:grpSpPr>
            <a:xfrm rot="0">
              <a:off x="376181" y="282635"/>
              <a:ext cx="5466531" cy="1209439"/>
              <a:chOff x="0" y="0"/>
              <a:chExt cx="1079809" cy="238902"/>
            </a:xfrm>
          </p:grpSpPr>
          <p:sp>
            <p:nvSpPr>
              <p:cNvPr name="Freeform 47" id="47"/>
              <p:cNvSpPr/>
              <p:nvPr/>
            </p:nvSpPr>
            <p:spPr>
              <a:xfrm flipH="false" flipV="false" rot="0">
                <a:off x="0" y="0"/>
                <a:ext cx="1079809" cy="238902"/>
              </a:xfrm>
              <a:custGeom>
                <a:avLst/>
                <a:gdLst/>
                <a:ahLst/>
                <a:cxnLst/>
                <a:rect r="r" b="b" t="t" l="l"/>
                <a:pathLst>
                  <a:path h="238902" w="1079809">
                    <a:moveTo>
                      <a:pt x="96304" y="0"/>
                    </a:moveTo>
                    <a:lnTo>
                      <a:pt x="983504" y="0"/>
                    </a:lnTo>
                    <a:cubicBezTo>
                      <a:pt x="1036692" y="0"/>
                      <a:pt x="1079809" y="43117"/>
                      <a:pt x="1079809" y="96304"/>
                    </a:cubicBezTo>
                    <a:lnTo>
                      <a:pt x="1079809" y="142597"/>
                    </a:lnTo>
                    <a:cubicBezTo>
                      <a:pt x="1079809" y="195785"/>
                      <a:pt x="1036692" y="238902"/>
                      <a:pt x="983504" y="238902"/>
                    </a:cubicBezTo>
                    <a:lnTo>
                      <a:pt x="96304" y="238902"/>
                    </a:lnTo>
                    <a:cubicBezTo>
                      <a:pt x="43117" y="238902"/>
                      <a:pt x="0" y="195785"/>
                      <a:pt x="0" y="142597"/>
                    </a:cubicBezTo>
                    <a:lnTo>
                      <a:pt x="0" y="96304"/>
                    </a:lnTo>
                    <a:cubicBezTo>
                      <a:pt x="0" y="43117"/>
                      <a:pt x="43117" y="0"/>
                      <a:pt x="96304" y="0"/>
                    </a:cubicBezTo>
                    <a:close/>
                  </a:path>
                </a:pathLst>
              </a:custGeom>
              <a:solidFill>
                <a:srgbClr val="FFFFFF"/>
              </a:solidFill>
            </p:spPr>
          </p:sp>
          <p:sp>
            <p:nvSpPr>
              <p:cNvPr name="TextBox 48" id="48"/>
              <p:cNvSpPr txBox="true"/>
              <p:nvPr/>
            </p:nvSpPr>
            <p:spPr>
              <a:xfrm>
                <a:off x="0" y="-38100"/>
                <a:ext cx="1079809" cy="277002"/>
              </a:xfrm>
              <a:prstGeom prst="rect">
                <a:avLst/>
              </a:prstGeom>
            </p:spPr>
            <p:txBody>
              <a:bodyPr anchor="ctr" rtlCol="false" tIns="50800" lIns="50800" bIns="50800" rIns="50800"/>
              <a:lstStyle/>
              <a:p>
                <a:pPr algn="ctr">
                  <a:lnSpc>
                    <a:spcPts val="2591"/>
                  </a:lnSpc>
                </a:pPr>
              </a:p>
            </p:txBody>
          </p:sp>
        </p:grpSp>
        <p:sp>
          <p:nvSpPr>
            <p:cNvPr name="TextBox 49" id="49"/>
            <p:cNvSpPr txBox="true"/>
            <p:nvPr/>
          </p:nvSpPr>
          <p:spPr>
            <a:xfrm rot="0">
              <a:off x="715419" y="2191252"/>
              <a:ext cx="4705870" cy="2169668"/>
            </a:xfrm>
            <a:prstGeom prst="rect">
              <a:avLst/>
            </a:prstGeom>
          </p:spPr>
          <p:txBody>
            <a:bodyPr anchor="t" rtlCol="false" tIns="0" lIns="0" bIns="0" rIns="0">
              <a:spAutoFit/>
            </a:bodyPr>
            <a:lstStyle/>
            <a:p>
              <a:pPr algn="ctr">
                <a:lnSpc>
                  <a:spcPts val="2592"/>
                </a:lnSpc>
              </a:pPr>
              <a:r>
                <a:rPr lang="en-US" b="true" sz="2400" spc="-170">
                  <a:solidFill>
                    <a:srgbClr val="000000"/>
                  </a:solidFill>
                  <a:latin typeface="Montserrat Semi-Bold"/>
                  <a:ea typeface="Montserrat Semi-Bold"/>
                  <a:cs typeface="Montserrat Semi-Bold"/>
                  <a:sym typeface="Montserrat Semi-Bold"/>
                </a:rPr>
                <a:t>Docum</a:t>
              </a:r>
              <a:r>
                <a:rPr lang="en-US" b="true" sz="2400" spc="-170">
                  <a:solidFill>
                    <a:srgbClr val="000000"/>
                  </a:solidFill>
                  <a:latin typeface="Montserrat Semi-Bold"/>
                  <a:ea typeface="Montserrat Semi-Bold"/>
                  <a:cs typeface="Montserrat Semi-Bold"/>
                  <a:sym typeface="Montserrat Semi-Bold"/>
                </a:rPr>
                <a:t>ent analysis, table-to-ERP processing, query answering, and AI-powered expense &amp; product sales analysis.</a:t>
              </a:r>
            </a:p>
          </p:txBody>
        </p:sp>
        <p:sp>
          <p:nvSpPr>
            <p:cNvPr name="TextBox 50" id="50"/>
            <p:cNvSpPr txBox="true"/>
            <p:nvPr/>
          </p:nvSpPr>
          <p:spPr>
            <a:xfrm rot="0">
              <a:off x="641985" y="652877"/>
              <a:ext cx="4032724" cy="442468"/>
            </a:xfrm>
            <a:prstGeom prst="rect">
              <a:avLst/>
            </a:prstGeom>
          </p:spPr>
          <p:txBody>
            <a:bodyPr anchor="t" rtlCol="false" tIns="0" lIns="0" bIns="0" rIns="0">
              <a:spAutoFit/>
            </a:bodyPr>
            <a:lstStyle/>
            <a:p>
              <a:pPr algn="ctr">
                <a:lnSpc>
                  <a:spcPts val="2592"/>
                </a:lnSpc>
              </a:pPr>
              <a:r>
                <a:rPr lang="en-US" b="true" sz="2400" spc="-170">
                  <a:solidFill>
                    <a:srgbClr val="000000"/>
                  </a:solidFill>
                  <a:latin typeface="Montserrat Bold"/>
                  <a:ea typeface="Montserrat Bold"/>
                  <a:cs typeface="Montserrat Bold"/>
                  <a:sym typeface="Montserrat Bold"/>
                </a:rPr>
                <a:t>Functionalities</a:t>
              </a:r>
            </a:p>
          </p:txBody>
        </p:sp>
        <p:grpSp>
          <p:nvGrpSpPr>
            <p:cNvPr name="Group 51" id="51"/>
            <p:cNvGrpSpPr/>
            <p:nvPr/>
          </p:nvGrpSpPr>
          <p:grpSpPr>
            <a:xfrm rot="0">
              <a:off x="4674709" y="406786"/>
              <a:ext cx="896551" cy="896551"/>
              <a:chOff x="0" y="0"/>
              <a:chExt cx="812800" cy="812800"/>
            </a:xfrm>
          </p:grpSpPr>
          <p:sp>
            <p:nvSpPr>
              <p:cNvPr name="Freeform 52" id="5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53" id="53"/>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273989" y="341540"/>
            <a:ext cx="17587469" cy="9603920"/>
            <a:chOff x="0" y="0"/>
            <a:chExt cx="4632091" cy="2529427"/>
          </a:xfrm>
        </p:grpSpPr>
        <p:sp>
          <p:nvSpPr>
            <p:cNvPr name="Freeform 3" id="3"/>
            <p:cNvSpPr/>
            <p:nvPr/>
          </p:nvSpPr>
          <p:spPr>
            <a:xfrm flipH="false" flipV="false" rot="0">
              <a:off x="0" y="0"/>
              <a:ext cx="4632091" cy="2529427"/>
            </a:xfrm>
            <a:custGeom>
              <a:avLst/>
              <a:gdLst/>
              <a:ahLst/>
              <a:cxnLst/>
              <a:rect r="r" b="b" t="t" l="l"/>
              <a:pathLst>
                <a:path h="2529427" w="4632091">
                  <a:moveTo>
                    <a:pt x="22450" y="0"/>
                  </a:moveTo>
                  <a:lnTo>
                    <a:pt x="4609641" y="0"/>
                  </a:lnTo>
                  <a:cubicBezTo>
                    <a:pt x="4615595" y="0"/>
                    <a:pt x="4621305" y="2365"/>
                    <a:pt x="4625515" y="6575"/>
                  </a:cubicBezTo>
                  <a:cubicBezTo>
                    <a:pt x="4629725" y="10786"/>
                    <a:pt x="4632091" y="16496"/>
                    <a:pt x="4632091" y="22450"/>
                  </a:cubicBezTo>
                  <a:lnTo>
                    <a:pt x="4632091" y="2506977"/>
                  </a:lnTo>
                  <a:cubicBezTo>
                    <a:pt x="4632091" y="2519376"/>
                    <a:pt x="4622039" y="2529427"/>
                    <a:pt x="4609641" y="2529427"/>
                  </a:cubicBezTo>
                  <a:lnTo>
                    <a:pt x="22450" y="2529427"/>
                  </a:lnTo>
                  <a:cubicBezTo>
                    <a:pt x="10051" y="2529427"/>
                    <a:pt x="0" y="2519376"/>
                    <a:pt x="0" y="2506977"/>
                  </a:cubicBezTo>
                  <a:lnTo>
                    <a:pt x="0" y="22450"/>
                  </a:lnTo>
                  <a:cubicBezTo>
                    <a:pt x="0" y="10051"/>
                    <a:pt x="10051" y="0"/>
                    <a:pt x="22450" y="0"/>
                  </a:cubicBezTo>
                  <a:close/>
                </a:path>
              </a:pathLst>
            </a:custGeom>
            <a:solidFill>
              <a:srgbClr val="DCE2EB"/>
            </a:solidFill>
          </p:spPr>
        </p:sp>
        <p:sp>
          <p:nvSpPr>
            <p:cNvPr name="TextBox 4" id="4"/>
            <p:cNvSpPr txBox="true"/>
            <p:nvPr/>
          </p:nvSpPr>
          <p:spPr>
            <a:xfrm>
              <a:off x="0" y="-38100"/>
              <a:ext cx="4632091" cy="2567527"/>
            </a:xfrm>
            <a:prstGeom prst="rect">
              <a:avLst/>
            </a:prstGeom>
          </p:spPr>
          <p:txBody>
            <a:bodyPr anchor="ctr" rtlCol="false" tIns="50800" lIns="50800" bIns="50800" rIns="50800"/>
            <a:lstStyle/>
            <a:p>
              <a:pPr algn="ctr">
                <a:lnSpc>
                  <a:spcPts val="2591"/>
                </a:lnSpc>
              </a:pPr>
            </a:p>
          </p:txBody>
        </p:sp>
      </p:grpSp>
      <p:grpSp>
        <p:nvGrpSpPr>
          <p:cNvPr name="Group 5" id="5"/>
          <p:cNvGrpSpPr/>
          <p:nvPr/>
        </p:nvGrpSpPr>
        <p:grpSpPr>
          <a:xfrm rot="0">
            <a:off x="474432" y="3608702"/>
            <a:ext cx="6927888" cy="883442"/>
            <a:chOff x="0" y="0"/>
            <a:chExt cx="1824629" cy="232676"/>
          </a:xfrm>
        </p:grpSpPr>
        <p:sp>
          <p:nvSpPr>
            <p:cNvPr name="Freeform 6" id="6"/>
            <p:cNvSpPr/>
            <p:nvPr/>
          </p:nvSpPr>
          <p:spPr>
            <a:xfrm flipH="false" flipV="false" rot="0">
              <a:off x="0" y="0"/>
              <a:ext cx="1824629" cy="232676"/>
            </a:xfrm>
            <a:custGeom>
              <a:avLst/>
              <a:gdLst/>
              <a:ahLst/>
              <a:cxnLst/>
              <a:rect r="r" b="b" t="t" l="l"/>
              <a:pathLst>
                <a:path h="232676" w="1824629">
                  <a:moveTo>
                    <a:pt x="111750" y="0"/>
                  </a:moveTo>
                  <a:lnTo>
                    <a:pt x="1712879" y="0"/>
                  </a:lnTo>
                  <a:cubicBezTo>
                    <a:pt x="1742517" y="0"/>
                    <a:pt x="1770941" y="11774"/>
                    <a:pt x="1791898" y="32731"/>
                  </a:cubicBezTo>
                  <a:cubicBezTo>
                    <a:pt x="1812855" y="53688"/>
                    <a:pt x="1824629" y="82112"/>
                    <a:pt x="1824629" y="111750"/>
                  </a:cubicBezTo>
                  <a:lnTo>
                    <a:pt x="1824629" y="120926"/>
                  </a:lnTo>
                  <a:cubicBezTo>
                    <a:pt x="1824629" y="150564"/>
                    <a:pt x="1812855" y="178988"/>
                    <a:pt x="1791898" y="199945"/>
                  </a:cubicBezTo>
                  <a:cubicBezTo>
                    <a:pt x="1770941" y="220902"/>
                    <a:pt x="1742517" y="232676"/>
                    <a:pt x="1712879" y="232676"/>
                  </a:cubicBezTo>
                  <a:lnTo>
                    <a:pt x="111750" y="232676"/>
                  </a:lnTo>
                  <a:cubicBezTo>
                    <a:pt x="82112" y="232676"/>
                    <a:pt x="53688" y="220902"/>
                    <a:pt x="32731" y="199945"/>
                  </a:cubicBezTo>
                  <a:cubicBezTo>
                    <a:pt x="11774" y="178988"/>
                    <a:pt x="0" y="150564"/>
                    <a:pt x="0" y="120926"/>
                  </a:cubicBezTo>
                  <a:lnTo>
                    <a:pt x="0" y="111750"/>
                  </a:lnTo>
                  <a:cubicBezTo>
                    <a:pt x="0" y="82112"/>
                    <a:pt x="11774" y="53688"/>
                    <a:pt x="32731" y="32731"/>
                  </a:cubicBezTo>
                  <a:cubicBezTo>
                    <a:pt x="53688" y="11774"/>
                    <a:pt x="82112" y="0"/>
                    <a:pt x="111750" y="0"/>
                  </a:cubicBezTo>
                  <a:close/>
                </a:path>
              </a:pathLst>
            </a:custGeom>
            <a:solidFill>
              <a:srgbClr val="000000">
                <a:alpha val="0"/>
              </a:srgbClr>
            </a:solidFill>
            <a:ln w="38100" cap="rnd">
              <a:solidFill>
                <a:srgbClr val="101B40"/>
              </a:solidFill>
              <a:prstDash val="solid"/>
              <a:round/>
            </a:ln>
          </p:spPr>
        </p:sp>
        <p:sp>
          <p:nvSpPr>
            <p:cNvPr name="TextBox 7" id="7"/>
            <p:cNvSpPr txBox="true"/>
            <p:nvPr/>
          </p:nvSpPr>
          <p:spPr>
            <a:xfrm>
              <a:off x="0" y="-38100"/>
              <a:ext cx="1824629" cy="270776"/>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0">
            <a:off x="16736419" y="924288"/>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9" id="9"/>
          <p:cNvGrpSpPr/>
          <p:nvPr/>
        </p:nvGrpSpPr>
        <p:grpSpPr>
          <a:xfrm rot="0">
            <a:off x="16347801" y="8346801"/>
            <a:ext cx="1822999" cy="182299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Freeform 12" id="12">
            <a:hlinkClick r:id="rId5" tooltip="https://drive.google.com/file/d/18zITps9d8saEHg3ftx9ucZG429O0CnYh/view?usp=drive_link"/>
          </p:cNvPr>
          <p:cNvSpPr/>
          <p:nvPr/>
        </p:nvSpPr>
        <p:spPr>
          <a:xfrm flipH="false" flipV="false" rot="0">
            <a:off x="7851791" y="681704"/>
            <a:ext cx="7098461" cy="8959782"/>
          </a:xfrm>
          <a:custGeom>
            <a:avLst/>
            <a:gdLst/>
            <a:ahLst/>
            <a:cxnLst/>
            <a:rect r="r" b="b" t="t" l="l"/>
            <a:pathLst>
              <a:path h="8959782" w="7098461">
                <a:moveTo>
                  <a:pt x="0" y="0"/>
                </a:moveTo>
                <a:lnTo>
                  <a:pt x="7098461" y="0"/>
                </a:lnTo>
                <a:lnTo>
                  <a:pt x="7098461" y="8959782"/>
                </a:lnTo>
                <a:lnTo>
                  <a:pt x="0" y="8959782"/>
                </a:lnTo>
                <a:lnTo>
                  <a:pt x="0" y="0"/>
                </a:lnTo>
                <a:close/>
              </a:path>
            </a:pathLst>
          </a:custGeom>
          <a:blipFill>
            <a:blip r:embed="rId4"/>
            <a:stretch>
              <a:fillRect l="0" t="0" r="0" b="-5981"/>
            </a:stretch>
          </a:blipFill>
        </p:spPr>
      </p:sp>
      <p:grpSp>
        <p:nvGrpSpPr>
          <p:cNvPr name="Group 13" id="13"/>
          <p:cNvGrpSpPr/>
          <p:nvPr/>
        </p:nvGrpSpPr>
        <p:grpSpPr>
          <a:xfrm rot="0">
            <a:off x="706575" y="3733817"/>
            <a:ext cx="6463600" cy="633211"/>
            <a:chOff x="0" y="0"/>
            <a:chExt cx="8618133" cy="844282"/>
          </a:xfrm>
        </p:grpSpPr>
        <p:grpSp>
          <p:nvGrpSpPr>
            <p:cNvPr name="Group 14" id="14"/>
            <p:cNvGrpSpPr/>
            <p:nvPr/>
          </p:nvGrpSpPr>
          <p:grpSpPr>
            <a:xfrm rot="0">
              <a:off x="0" y="0"/>
              <a:ext cx="8618133" cy="844282"/>
              <a:chOff x="0" y="0"/>
              <a:chExt cx="1702347" cy="166772"/>
            </a:xfrm>
          </p:grpSpPr>
          <p:sp>
            <p:nvSpPr>
              <p:cNvPr name="Freeform 15" id="15"/>
              <p:cNvSpPr/>
              <p:nvPr/>
            </p:nvSpPr>
            <p:spPr>
              <a:xfrm flipH="false" flipV="false" rot="0">
                <a:off x="0" y="0"/>
                <a:ext cx="1702347" cy="166772"/>
              </a:xfrm>
              <a:custGeom>
                <a:avLst/>
                <a:gdLst/>
                <a:ahLst/>
                <a:cxnLst/>
                <a:rect r="r" b="b" t="t" l="l"/>
                <a:pathLst>
                  <a:path h="166772" w="1702347">
                    <a:moveTo>
                      <a:pt x="83386" y="0"/>
                    </a:moveTo>
                    <a:lnTo>
                      <a:pt x="1618961" y="0"/>
                    </a:lnTo>
                    <a:cubicBezTo>
                      <a:pt x="1665014" y="0"/>
                      <a:pt x="1702347" y="37333"/>
                      <a:pt x="1702347" y="83386"/>
                    </a:cubicBezTo>
                    <a:lnTo>
                      <a:pt x="1702347" y="83386"/>
                    </a:lnTo>
                    <a:cubicBezTo>
                      <a:pt x="1702347" y="105501"/>
                      <a:pt x="1693562" y="126711"/>
                      <a:pt x="1677924" y="142349"/>
                    </a:cubicBezTo>
                    <a:cubicBezTo>
                      <a:pt x="1662286" y="157986"/>
                      <a:pt x="1641077" y="166772"/>
                      <a:pt x="1618961" y="166772"/>
                    </a:cubicBezTo>
                    <a:lnTo>
                      <a:pt x="83386" y="166772"/>
                    </a:lnTo>
                    <a:cubicBezTo>
                      <a:pt x="37333" y="166772"/>
                      <a:pt x="0" y="129439"/>
                      <a:pt x="0" y="83386"/>
                    </a:cubicBezTo>
                    <a:lnTo>
                      <a:pt x="0" y="83386"/>
                    </a:lnTo>
                    <a:cubicBezTo>
                      <a:pt x="0" y="37333"/>
                      <a:pt x="37333" y="0"/>
                      <a:pt x="83386" y="0"/>
                    </a:cubicBezTo>
                    <a:close/>
                  </a:path>
                </a:pathLst>
              </a:custGeom>
              <a:solidFill>
                <a:srgbClr val="101B40"/>
              </a:solidFill>
              <a:ln cap="rnd">
                <a:noFill/>
                <a:prstDash val="solid"/>
                <a:round/>
              </a:ln>
            </p:spPr>
          </p:sp>
          <p:sp>
            <p:nvSpPr>
              <p:cNvPr name="TextBox 16" id="16"/>
              <p:cNvSpPr txBox="true"/>
              <p:nvPr/>
            </p:nvSpPr>
            <p:spPr>
              <a:xfrm>
                <a:off x="0" y="-38100"/>
                <a:ext cx="1702347" cy="204872"/>
              </a:xfrm>
              <a:prstGeom prst="rect">
                <a:avLst/>
              </a:prstGeom>
            </p:spPr>
            <p:txBody>
              <a:bodyPr anchor="ctr" rtlCol="false" tIns="50800" lIns="50800" bIns="50800" rIns="50800"/>
              <a:lstStyle/>
              <a:p>
                <a:pPr algn="ctr">
                  <a:lnSpc>
                    <a:spcPts val="2871"/>
                  </a:lnSpc>
                </a:pPr>
              </a:p>
            </p:txBody>
          </p:sp>
        </p:grpSp>
        <p:sp>
          <p:nvSpPr>
            <p:cNvPr name="TextBox 17" id="17"/>
            <p:cNvSpPr txBox="true"/>
            <p:nvPr/>
          </p:nvSpPr>
          <p:spPr>
            <a:xfrm rot="0">
              <a:off x="771218" y="135380"/>
              <a:ext cx="6572573" cy="51562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4F4F4"/>
                  </a:solidFill>
                  <a:latin typeface="Montserrat Bold"/>
                  <a:ea typeface="Montserrat Bold"/>
                  <a:cs typeface="Montserrat Bold"/>
                  <a:sym typeface="Montserrat Bold"/>
                </a:rPr>
                <a:t>ARCHITECTURE OF PROJECT </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3" id="3"/>
          <p:cNvGrpSpPr/>
          <p:nvPr/>
        </p:nvGrpSpPr>
        <p:grpSpPr>
          <a:xfrm rot="0">
            <a:off x="0" y="7047502"/>
            <a:ext cx="18288000" cy="3239498"/>
            <a:chOff x="0" y="0"/>
            <a:chExt cx="4816593" cy="853201"/>
          </a:xfrm>
        </p:grpSpPr>
        <p:sp>
          <p:nvSpPr>
            <p:cNvPr name="Freeform 4" id="4"/>
            <p:cNvSpPr/>
            <p:nvPr/>
          </p:nvSpPr>
          <p:spPr>
            <a:xfrm flipH="false" flipV="false" rot="0">
              <a:off x="0" y="0"/>
              <a:ext cx="4816592" cy="853201"/>
            </a:xfrm>
            <a:custGeom>
              <a:avLst/>
              <a:gdLst/>
              <a:ahLst/>
              <a:cxnLst/>
              <a:rect r="r" b="b" t="t" l="l"/>
              <a:pathLst>
                <a:path h="853201" w="4816592">
                  <a:moveTo>
                    <a:pt x="21590" y="0"/>
                  </a:moveTo>
                  <a:lnTo>
                    <a:pt x="4795002" y="0"/>
                  </a:lnTo>
                  <a:cubicBezTo>
                    <a:pt x="4800728" y="0"/>
                    <a:pt x="4806220" y="2275"/>
                    <a:pt x="4810269" y="6324"/>
                  </a:cubicBezTo>
                  <a:cubicBezTo>
                    <a:pt x="4814318" y="10372"/>
                    <a:pt x="4816592" y="15864"/>
                    <a:pt x="4816592" y="21590"/>
                  </a:cubicBezTo>
                  <a:lnTo>
                    <a:pt x="4816592" y="831611"/>
                  </a:lnTo>
                  <a:cubicBezTo>
                    <a:pt x="4816592" y="843535"/>
                    <a:pt x="4806926" y="853201"/>
                    <a:pt x="4795002" y="853201"/>
                  </a:cubicBezTo>
                  <a:lnTo>
                    <a:pt x="21590" y="853201"/>
                  </a:lnTo>
                  <a:cubicBezTo>
                    <a:pt x="15864" y="853201"/>
                    <a:pt x="10372" y="850926"/>
                    <a:pt x="6324" y="846878"/>
                  </a:cubicBezTo>
                  <a:cubicBezTo>
                    <a:pt x="2275" y="842829"/>
                    <a:pt x="0" y="837337"/>
                    <a:pt x="0" y="831611"/>
                  </a:cubicBezTo>
                  <a:lnTo>
                    <a:pt x="0" y="21590"/>
                  </a:lnTo>
                  <a:cubicBezTo>
                    <a:pt x="0" y="9666"/>
                    <a:pt x="9666" y="0"/>
                    <a:pt x="21590" y="0"/>
                  </a:cubicBezTo>
                  <a:close/>
                </a:path>
              </a:pathLst>
            </a:custGeom>
            <a:solidFill>
              <a:srgbClr val="DCE2EB"/>
            </a:solidFill>
          </p:spPr>
        </p:sp>
        <p:sp>
          <p:nvSpPr>
            <p:cNvPr name="TextBox 5" id="5"/>
            <p:cNvSpPr txBox="true"/>
            <p:nvPr/>
          </p:nvSpPr>
          <p:spPr>
            <a:xfrm>
              <a:off x="0" y="-38100"/>
              <a:ext cx="4816593" cy="891301"/>
            </a:xfrm>
            <a:prstGeom prst="rect">
              <a:avLst/>
            </a:prstGeom>
          </p:spPr>
          <p:txBody>
            <a:bodyPr anchor="ctr" rtlCol="false" tIns="50800" lIns="50800" bIns="50800" rIns="50800"/>
            <a:lstStyle/>
            <a:p>
              <a:pPr algn="ctr">
                <a:lnSpc>
                  <a:spcPts val="2591"/>
                </a:lnSpc>
              </a:pPr>
            </a:p>
          </p:txBody>
        </p:sp>
      </p:grpSp>
      <p:sp>
        <p:nvSpPr>
          <p:cNvPr name="Freeform 6" id="6"/>
          <p:cNvSpPr/>
          <p:nvPr/>
        </p:nvSpPr>
        <p:spPr>
          <a:xfrm flipH="false" flipV="false" rot="0">
            <a:off x="1581749" y="1121175"/>
            <a:ext cx="6488852" cy="3698646"/>
          </a:xfrm>
          <a:custGeom>
            <a:avLst/>
            <a:gdLst/>
            <a:ahLst/>
            <a:cxnLst/>
            <a:rect r="r" b="b" t="t" l="l"/>
            <a:pathLst>
              <a:path h="3698646" w="6488852">
                <a:moveTo>
                  <a:pt x="0" y="0"/>
                </a:moveTo>
                <a:lnTo>
                  <a:pt x="6488851" y="0"/>
                </a:lnTo>
                <a:lnTo>
                  <a:pt x="6488851" y="3698645"/>
                </a:lnTo>
                <a:lnTo>
                  <a:pt x="0" y="3698645"/>
                </a:lnTo>
                <a:lnTo>
                  <a:pt x="0" y="0"/>
                </a:lnTo>
                <a:close/>
              </a:path>
            </a:pathLst>
          </a:custGeom>
          <a:blipFill>
            <a:blip r:embed="rId4"/>
            <a:stretch>
              <a:fillRect l="0" t="0" r="0" b="0"/>
            </a:stretch>
          </a:blipFill>
        </p:spPr>
      </p:sp>
      <p:sp>
        <p:nvSpPr>
          <p:cNvPr name="Freeform 7" id="7"/>
          <p:cNvSpPr/>
          <p:nvPr/>
        </p:nvSpPr>
        <p:spPr>
          <a:xfrm flipH="false" flipV="false" rot="0">
            <a:off x="10634493" y="1121175"/>
            <a:ext cx="6488852" cy="3698646"/>
          </a:xfrm>
          <a:custGeom>
            <a:avLst/>
            <a:gdLst/>
            <a:ahLst/>
            <a:cxnLst/>
            <a:rect r="r" b="b" t="t" l="l"/>
            <a:pathLst>
              <a:path h="3698646" w="6488852">
                <a:moveTo>
                  <a:pt x="0" y="0"/>
                </a:moveTo>
                <a:lnTo>
                  <a:pt x="6488852" y="0"/>
                </a:lnTo>
                <a:lnTo>
                  <a:pt x="6488852" y="3698645"/>
                </a:lnTo>
                <a:lnTo>
                  <a:pt x="0" y="3698645"/>
                </a:lnTo>
                <a:lnTo>
                  <a:pt x="0" y="0"/>
                </a:lnTo>
                <a:close/>
              </a:path>
            </a:pathLst>
          </a:custGeom>
          <a:blipFill>
            <a:blip r:embed="rId5"/>
            <a:stretch>
              <a:fillRect l="0" t="0" r="-10411" b="0"/>
            </a:stretch>
          </a:blipFill>
        </p:spPr>
      </p:sp>
      <p:grpSp>
        <p:nvGrpSpPr>
          <p:cNvPr name="Group 8" id="8"/>
          <p:cNvGrpSpPr/>
          <p:nvPr/>
        </p:nvGrpSpPr>
        <p:grpSpPr>
          <a:xfrm rot="0">
            <a:off x="4409081" y="84876"/>
            <a:ext cx="9469839" cy="814592"/>
            <a:chOff x="0" y="0"/>
            <a:chExt cx="12626451" cy="1086122"/>
          </a:xfrm>
        </p:grpSpPr>
        <p:grpSp>
          <p:nvGrpSpPr>
            <p:cNvPr name="Group 9" id="9"/>
            <p:cNvGrpSpPr/>
            <p:nvPr/>
          </p:nvGrpSpPr>
          <p:grpSpPr>
            <a:xfrm rot="0">
              <a:off x="0" y="0"/>
              <a:ext cx="12626451" cy="1086122"/>
              <a:chOff x="0" y="0"/>
              <a:chExt cx="2494114" cy="214543"/>
            </a:xfrm>
          </p:grpSpPr>
          <p:sp>
            <p:nvSpPr>
              <p:cNvPr name="Freeform 10" id="10"/>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11" id="11"/>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12" id="12"/>
            <p:cNvGrpSpPr/>
            <p:nvPr/>
          </p:nvGrpSpPr>
          <p:grpSpPr>
            <a:xfrm rot="0">
              <a:off x="6313226" y="150440"/>
              <a:ext cx="3267781" cy="798803"/>
              <a:chOff x="0" y="0"/>
              <a:chExt cx="645488" cy="157788"/>
            </a:xfrm>
          </p:grpSpPr>
          <p:sp>
            <p:nvSpPr>
              <p:cNvPr name="Freeform 13" id="13"/>
              <p:cNvSpPr/>
              <p:nvPr/>
            </p:nvSpPr>
            <p:spPr>
              <a:xfrm flipH="false" flipV="false" rot="0">
                <a:off x="0" y="0"/>
                <a:ext cx="645488" cy="157788"/>
              </a:xfrm>
              <a:custGeom>
                <a:avLst/>
                <a:gdLst/>
                <a:ahLst/>
                <a:cxnLst/>
                <a:rect r="r" b="b" t="t" l="l"/>
                <a:pathLst>
                  <a:path h="157788" w="645488">
                    <a:moveTo>
                      <a:pt x="78894" y="0"/>
                    </a:moveTo>
                    <a:lnTo>
                      <a:pt x="566594" y="0"/>
                    </a:lnTo>
                    <a:cubicBezTo>
                      <a:pt x="610166" y="0"/>
                      <a:pt x="645488" y="35322"/>
                      <a:pt x="645488" y="78894"/>
                    </a:cubicBezTo>
                    <a:lnTo>
                      <a:pt x="645488" y="78894"/>
                    </a:lnTo>
                    <a:cubicBezTo>
                      <a:pt x="645488" y="99818"/>
                      <a:pt x="637176" y="119885"/>
                      <a:pt x="622380" y="134681"/>
                    </a:cubicBezTo>
                    <a:cubicBezTo>
                      <a:pt x="607585" y="149476"/>
                      <a:pt x="587518" y="157788"/>
                      <a:pt x="566594" y="157788"/>
                    </a:cubicBezTo>
                    <a:lnTo>
                      <a:pt x="78894" y="157788"/>
                    </a:lnTo>
                    <a:cubicBezTo>
                      <a:pt x="57970" y="157788"/>
                      <a:pt x="37903" y="149476"/>
                      <a:pt x="23108" y="134681"/>
                    </a:cubicBezTo>
                    <a:cubicBezTo>
                      <a:pt x="8312" y="119885"/>
                      <a:pt x="0" y="99818"/>
                      <a:pt x="0" y="78894"/>
                    </a:cubicBezTo>
                    <a:lnTo>
                      <a:pt x="0" y="78894"/>
                    </a:lnTo>
                    <a:cubicBezTo>
                      <a:pt x="0" y="57970"/>
                      <a:pt x="8312" y="37903"/>
                      <a:pt x="23108" y="23108"/>
                    </a:cubicBezTo>
                    <a:cubicBezTo>
                      <a:pt x="37903" y="8312"/>
                      <a:pt x="57970" y="0"/>
                      <a:pt x="78894" y="0"/>
                    </a:cubicBezTo>
                    <a:close/>
                  </a:path>
                </a:pathLst>
              </a:custGeom>
              <a:solidFill>
                <a:srgbClr val="101B40"/>
              </a:solidFill>
              <a:ln cap="rnd">
                <a:noFill/>
                <a:prstDash val="solid"/>
                <a:round/>
              </a:ln>
            </p:spPr>
          </p:sp>
          <p:sp>
            <p:nvSpPr>
              <p:cNvPr name="TextBox 14" id="14"/>
              <p:cNvSpPr txBox="true"/>
              <p:nvPr/>
            </p:nvSpPr>
            <p:spPr>
              <a:xfrm>
                <a:off x="0" y="-38100"/>
                <a:ext cx="645488" cy="195888"/>
              </a:xfrm>
              <a:prstGeom prst="rect">
                <a:avLst/>
              </a:prstGeom>
            </p:spPr>
            <p:txBody>
              <a:bodyPr anchor="ctr" rtlCol="false" tIns="50800" lIns="50800" bIns="50800" rIns="50800"/>
              <a:lstStyle/>
              <a:p>
                <a:pPr algn="ctr">
                  <a:lnSpc>
                    <a:spcPts val="2871"/>
                  </a:lnSpc>
                </a:pPr>
              </a:p>
            </p:txBody>
          </p:sp>
        </p:grpSp>
        <p:sp>
          <p:nvSpPr>
            <p:cNvPr name="TextBox 15" id="15"/>
            <p:cNvSpPr txBox="true"/>
            <p:nvPr/>
          </p:nvSpPr>
          <p:spPr>
            <a:xfrm rot="0">
              <a:off x="43701" y="298397"/>
              <a:ext cx="22167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6" id="16"/>
            <p:cNvSpPr txBox="true"/>
            <p:nvPr/>
          </p:nvSpPr>
          <p:spPr>
            <a:xfrm rot="0">
              <a:off x="3227630" y="301349"/>
              <a:ext cx="2542777"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7" id="17"/>
            <p:cNvSpPr txBox="true"/>
            <p:nvPr/>
          </p:nvSpPr>
          <p:spPr>
            <a:xfrm rot="0">
              <a:off x="6786700" y="301349"/>
              <a:ext cx="2118920" cy="515620"/>
            </a:xfrm>
            <a:prstGeom prst="rect">
              <a:avLst/>
            </a:prstGeom>
          </p:spPr>
          <p:txBody>
            <a:bodyPr anchor="t" rtlCol="false" tIns="0" lIns="0" bIns="0" rIns="0">
              <a:spAutoFit/>
            </a:bodyPr>
            <a:lstStyle/>
            <a:p>
              <a:pPr algn="ctr" marL="0" indent="0" lvl="0">
                <a:lnSpc>
                  <a:spcPts val="3359"/>
                </a:lnSpc>
                <a:spcBef>
                  <a:spcPct val="0"/>
                </a:spcBef>
              </a:pPr>
              <a:r>
                <a:rPr lang="en-US" b="true" sz="2400" spc="4">
                  <a:solidFill>
                    <a:srgbClr val="FFFFFF"/>
                  </a:solidFill>
                  <a:latin typeface="Montserrat Bold"/>
                  <a:ea typeface="Montserrat Bold"/>
                  <a:cs typeface="Montserrat Bold"/>
                  <a:sym typeface="Montserrat Bold"/>
                </a:rPr>
                <a:t>RESULTS</a:t>
              </a:r>
            </a:p>
          </p:txBody>
        </p:sp>
        <p:sp>
          <p:nvSpPr>
            <p:cNvPr name="TextBox 18" id="18"/>
            <p:cNvSpPr txBox="true"/>
            <p:nvPr/>
          </p:nvSpPr>
          <p:spPr>
            <a:xfrm rot="0">
              <a:off x="9581007" y="298397"/>
              <a:ext cx="2966633" cy="407201"/>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grpSp>
      <p:sp>
        <p:nvSpPr>
          <p:cNvPr name="Freeform 19" id="19"/>
          <p:cNvSpPr/>
          <p:nvPr/>
        </p:nvSpPr>
        <p:spPr>
          <a:xfrm flipH="false" flipV="false" rot="0">
            <a:off x="10770448" y="5817466"/>
            <a:ext cx="6488852" cy="3698646"/>
          </a:xfrm>
          <a:custGeom>
            <a:avLst/>
            <a:gdLst/>
            <a:ahLst/>
            <a:cxnLst/>
            <a:rect r="r" b="b" t="t" l="l"/>
            <a:pathLst>
              <a:path h="3698646" w="6488852">
                <a:moveTo>
                  <a:pt x="0" y="0"/>
                </a:moveTo>
                <a:lnTo>
                  <a:pt x="6488852" y="0"/>
                </a:lnTo>
                <a:lnTo>
                  <a:pt x="6488852" y="3698646"/>
                </a:lnTo>
                <a:lnTo>
                  <a:pt x="0" y="3698646"/>
                </a:lnTo>
                <a:lnTo>
                  <a:pt x="0" y="0"/>
                </a:lnTo>
                <a:close/>
              </a:path>
            </a:pathLst>
          </a:custGeom>
          <a:blipFill>
            <a:blip r:embed="rId6"/>
            <a:stretch>
              <a:fillRect l="0" t="0" r="-1034" b="-3028"/>
            </a:stretch>
          </a:blipFill>
        </p:spPr>
      </p:sp>
      <p:sp>
        <p:nvSpPr>
          <p:cNvPr name="Freeform 20" id="20"/>
          <p:cNvSpPr/>
          <p:nvPr/>
        </p:nvSpPr>
        <p:spPr>
          <a:xfrm flipH="false" flipV="false" rot="0">
            <a:off x="1736282" y="6066199"/>
            <a:ext cx="6488852" cy="3475196"/>
          </a:xfrm>
          <a:custGeom>
            <a:avLst/>
            <a:gdLst/>
            <a:ahLst/>
            <a:cxnLst/>
            <a:rect r="r" b="b" t="t" l="l"/>
            <a:pathLst>
              <a:path h="3475196" w="6488852">
                <a:moveTo>
                  <a:pt x="0" y="0"/>
                </a:moveTo>
                <a:lnTo>
                  <a:pt x="6488852" y="0"/>
                </a:lnTo>
                <a:lnTo>
                  <a:pt x="6488852" y="3475196"/>
                </a:lnTo>
                <a:lnTo>
                  <a:pt x="0" y="3475196"/>
                </a:lnTo>
                <a:lnTo>
                  <a:pt x="0" y="0"/>
                </a:lnTo>
                <a:close/>
              </a:path>
            </a:pathLst>
          </a:custGeom>
          <a:blipFill>
            <a:blip r:embed="rId7"/>
            <a:stretch>
              <a:fillRect l="-1360" t="0" r="-29664" b="0"/>
            </a:stretch>
          </a:blipFill>
        </p:spPr>
      </p:sp>
      <p:sp>
        <p:nvSpPr>
          <p:cNvPr name="TextBox 21" id="21"/>
          <p:cNvSpPr txBox="true"/>
          <p:nvPr/>
        </p:nvSpPr>
        <p:spPr>
          <a:xfrm rot="0">
            <a:off x="1581749" y="4915766"/>
            <a:ext cx="6488852" cy="682625"/>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Fig.1. Uploading Document and retreiving information and analysis</a:t>
            </a:r>
          </a:p>
        </p:txBody>
      </p:sp>
      <p:sp>
        <p:nvSpPr>
          <p:cNvPr name="TextBox 22" id="22"/>
          <p:cNvSpPr txBox="true"/>
          <p:nvPr/>
        </p:nvSpPr>
        <p:spPr>
          <a:xfrm rot="0">
            <a:off x="10770448" y="4915766"/>
            <a:ext cx="6488852" cy="682625"/>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Fig.2. Deciding in which the data should be appended</a:t>
            </a:r>
          </a:p>
        </p:txBody>
      </p:sp>
      <p:sp>
        <p:nvSpPr>
          <p:cNvPr name="TextBox 23" id="23"/>
          <p:cNvSpPr txBox="true"/>
          <p:nvPr/>
        </p:nvSpPr>
        <p:spPr>
          <a:xfrm rot="0">
            <a:off x="10634493" y="9624545"/>
            <a:ext cx="6488852" cy="682625"/>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Fig.3. Confirming to append the data into database</a:t>
            </a:r>
          </a:p>
        </p:txBody>
      </p:sp>
      <p:sp>
        <p:nvSpPr>
          <p:cNvPr name="TextBox 24" id="24"/>
          <p:cNvSpPr txBox="true"/>
          <p:nvPr/>
        </p:nvSpPr>
        <p:spPr>
          <a:xfrm rot="0">
            <a:off x="1736282" y="9487537"/>
            <a:ext cx="6488852" cy="330200"/>
          </a:xfrm>
          <a:prstGeom prst="rect">
            <a:avLst/>
          </a:prstGeom>
        </p:spPr>
        <p:txBody>
          <a:bodyPr anchor="t" rtlCol="false" tIns="0" lIns="0" bIns="0" rIns="0">
            <a:spAutoFit/>
          </a:bodyPr>
          <a:lstStyle/>
          <a:p>
            <a:pPr algn="ctr">
              <a:lnSpc>
                <a:spcPts val="2799"/>
              </a:lnSpc>
              <a:spcBef>
                <a:spcPct val="0"/>
              </a:spcBef>
            </a:pPr>
            <a:r>
              <a:rPr lang="en-US" b="true" sz="1999" spc="3">
                <a:solidFill>
                  <a:srgbClr val="000000"/>
                </a:solidFill>
                <a:latin typeface="Montserrat Bold"/>
                <a:ea typeface="Montserrat Bold"/>
                <a:cs typeface="Montserrat Bold"/>
                <a:sym typeface="Montserrat Bold"/>
              </a:rPr>
              <a:t>Fig.4. Data Successfully appended</a:t>
            </a:r>
          </a:p>
        </p:txBody>
      </p:sp>
      <p:sp>
        <p:nvSpPr>
          <p:cNvPr name="AutoShape 25" id="25"/>
          <p:cNvSpPr/>
          <p:nvPr/>
        </p:nvSpPr>
        <p:spPr>
          <a:xfrm>
            <a:off x="8420440" y="3131144"/>
            <a:ext cx="1937197" cy="0"/>
          </a:xfrm>
          <a:prstGeom prst="line">
            <a:avLst/>
          </a:prstGeom>
          <a:ln cap="flat" w="38100">
            <a:solidFill>
              <a:srgbClr val="000000"/>
            </a:solidFill>
            <a:prstDash val="solid"/>
            <a:headEnd type="none" len="sm" w="sm"/>
            <a:tailEnd type="arrow" len="sm" w="med"/>
          </a:ln>
        </p:spPr>
      </p:sp>
      <p:sp>
        <p:nvSpPr>
          <p:cNvPr name="AutoShape 26" id="26"/>
          <p:cNvSpPr/>
          <p:nvPr/>
        </p:nvSpPr>
        <p:spPr>
          <a:xfrm flipV="true">
            <a:off x="17941463" y="3131144"/>
            <a:ext cx="0" cy="4535645"/>
          </a:xfrm>
          <a:prstGeom prst="line">
            <a:avLst/>
          </a:prstGeom>
          <a:ln cap="flat" w="38100">
            <a:solidFill>
              <a:srgbClr val="000000"/>
            </a:solidFill>
            <a:prstDash val="solid"/>
            <a:headEnd type="none" len="sm" w="sm"/>
            <a:tailEnd type="none" len="sm" w="sm"/>
          </a:ln>
        </p:spPr>
      </p:sp>
      <p:sp>
        <p:nvSpPr>
          <p:cNvPr name="AutoShape 27" id="27"/>
          <p:cNvSpPr/>
          <p:nvPr/>
        </p:nvSpPr>
        <p:spPr>
          <a:xfrm>
            <a:off x="17123345" y="3131144"/>
            <a:ext cx="818118" cy="0"/>
          </a:xfrm>
          <a:prstGeom prst="line">
            <a:avLst/>
          </a:prstGeom>
          <a:ln cap="flat" w="38100">
            <a:solidFill>
              <a:srgbClr val="000000"/>
            </a:solidFill>
            <a:prstDash val="solid"/>
            <a:headEnd type="none" len="sm" w="sm"/>
            <a:tailEnd type="none" len="sm" w="sm"/>
          </a:ln>
        </p:spPr>
      </p:sp>
      <p:sp>
        <p:nvSpPr>
          <p:cNvPr name="AutoShape 28" id="28"/>
          <p:cNvSpPr/>
          <p:nvPr/>
        </p:nvSpPr>
        <p:spPr>
          <a:xfrm flipH="true">
            <a:off x="8420440" y="7666789"/>
            <a:ext cx="2154702" cy="0"/>
          </a:xfrm>
          <a:prstGeom prst="line">
            <a:avLst/>
          </a:prstGeom>
          <a:ln cap="flat" w="38100">
            <a:solidFill>
              <a:srgbClr val="000000"/>
            </a:solidFill>
            <a:prstDash val="solid"/>
            <a:headEnd type="none" len="sm" w="sm"/>
            <a:tailEnd type="arrow" len="sm" w="med"/>
          </a:ln>
        </p:spPr>
      </p:sp>
      <p:sp>
        <p:nvSpPr>
          <p:cNvPr name="AutoShape 29" id="29"/>
          <p:cNvSpPr/>
          <p:nvPr/>
        </p:nvSpPr>
        <p:spPr>
          <a:xfrm flipH="true" flipV="true">
            <a:off x="17277254" y="7647739"/>
            <a:ext cx="664209" cy="0"/>
          </a:xfrm>
          <a:prstGeom prst="line">
            <a:avLst/>
          </a:prstGeom>
          <a:ln cap="flat" w="38100">
            <a:solidFill>
              <a:srgbClr val="000000"/>
            </a:solidFill>
            <a:prstDash val="solid"/>
            <a:headEnd type="none" len="sm" w="sm"/>
            <a:tailEnd type="arrow" len="sm" w="med"/>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DAGy70aNMeM</dc:identifier>
  <dcterms:modified xsi:type="dcterms:W3CDTF">2011-08-01T06:04:30Z</dcterms:modified>
  <cp:revision>1</cp:revision>
  <dc:title>Gideon</dc:title>
</cp:coreProperties>
</file>

<file path=docProps/thumbnail.jpeg>
</file>